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oleObject" PartName="/ppt/embeddings/oleObject9.bin"/>
  <Override ContentType="application/vnd.openxmlformats-officedocument.oleObject" PartName="/ppt/embeddings/oleObject3.bin"/>
  <Override ContentType="application/vnd.openxmlformats-officedocument.oleObject" PartName="/ppt/embeddings/oleObject6.bin"/>
  <Override ContentType="application/vnd.openxmlformats-officedocument.oleObject" PartName="/ppt/embeddings/oleObject5.bin"/>
  <Override ContentType="application/vnd.openxmlformats-officedocument.oleObject" PartName="/ppt/embeddings/oleObject4.bin"/>
  <Override ContentType="application/vnd.openxmlformats-officedocument.oleObject" PartName="/ppt/embeddings/oleObject7.bin"/>
  <Override ContentType="application/vnd.openxmlformats-officedocument.oleObject" PartName="/ppt/embeddings/oleObject2.bin"/>
  <Override ContentType="application/vnd.openxmlformats-officedocument.oleObject" PartName="/ppt/embeddings/oleObject10.bin"/>
  <Override ContentType="application/vnd.openxmlformats-officedocument.oleObject" PartName="/ppt/embeddings/oleObject1.bin"/>
  <Override ContentType="application/vnd.openxmlformats-officedocument.oleObject" PartName="/ppt/embeddings/oleObject8.bin"/>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y="6858000" cx="9144000"/>
  <p:notesSz cx="6735750" cy="9866300"/>
  <p:embeddedFontLst>
    <p:embeddedFont>
      <p:font typeface="Garamond"/>
      <p:regular r:id="rId82"/>
      <p:bold r:id="rId83"/>
      <p:italic r:id="rId84"/>
      <p:boldItalic r:id="rId85"/>
    </p:embeddedFont>
    <p:embeddedFont>
      <p:font typeface="Tahoma"/>
      <p:regular r:id="rId86"/>
      <p:bold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3107">
          <p15:clr>
            <a:srgbClr val="A4A3A4"/>
          </p15:clr>
        </p15:guide>
        <p15:guide id="2" pos="2121">
          <p15:clr>
            <a:srgbClr val="A4A3A4"/>
          </p15:clr>
        </p15:guide>
      </p15:notesGuideLst>
    </p:ext>
    <p:ext uri="GoogleSlidesCustomDataVersion2">
      <go:slidesCustomData xmlns:go="http://customooxmlschemas.google.com/" r:id="rId88" roundtripDataSignature="AMtx7miz5gEiTSMA1Jze67LyI0Db9/bT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3107" orient="horz"/>
        <p:guide pos="2121"/>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Garamond-italic.fntdata"/><Relationship Id="rId83" Type="http://schemas.openxmlformats.org/officeDocument/2006/relationships/font" Target="fonts/Garamond-bold.fntdata"/><Relationship Id="rId42" Type="http://schemas.openxmlformats.org/officeDocument/2006/relationships/slide" Target="slides/slide37.xml"/><Relationship Id="rId86" Type="http://schemas.openxmlformats.org/officeDocument/2006/relationships/font" Target="fonts/Tahoma-regular.fntdata"/><Relationship Id="rId41" Type="http://schemas.openxmlformats.org/officeDocument/2006/relationships/slide" Target="slides/slide36.xml"/><Relationship Id="rId85" Type="http://schemas.openxmlformats.org/officeDocument/2006/relationships/font" Target="fonts/Garamond-boldItalic.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Tahoma-bold.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Garamond-regular.fntdata"/><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7656374176501179E-2"/>
          <c:y val="7.4446680080482899E-2"/>
          <c:w val="0.86979277266537047"/>
          <c:h val="0.68590079772103307"/>
        </c:manualLayout>
      </c:layout>
      <c:barChart>
        <c:barDir val="col"/>
        <c:grouping val="clustered"/>
        <c:varyColors val="0"/>
        <c:ser>
          <c:idx val="0"/>
          <c:order val="0"/>
          <c:spPr>
            <a:pattFill prst="pct50">
              <a:fgClr>
                <a:schemeClr val="tx1"/>
              </a:fgClr>
              <a:bgClr>
                <a:schemeClr val="bg1"/>
              </a:bgClr>
            </a:pattFill>
            <a:ln w="12700">
              <a:solidFill>
                <a:srgbClr val="000000"/>
              </a:solidFill>
              <a:prstDash val="solid"/>
            </a:ln>
          </c:spPr>
          <c:invertIfNegative val="0"/>
          <c:dLbls>
            <c:dLbl>
              <c:idx val="0"/>
              <c:layout>
                <c:manualLayout>
                  <c:x val="0"/>
                  <c:y val="4.847240364917048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27-434B-87D6-C5B1AED4A435}"/>
                </c:ext>
              </c:extLst>
            </c:dLbl>
            <c:dLbl>
              <c:idx val="1"/>
              <c:layout>
                <c:manualLayout>
                  <c:x val="2.690682123577924E-17"/>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27-434B-87D6-C5B1AED4A435}"/>
                </c:ext>
              </c:extLst>
            </c:dLbl>
            <c:dLbl>
              <c:idx val="2"/>
              <c:layout>
                <c:manualLayout>
                  <c:x val="0"/>
                  <c:y val="4.847240364917048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27-434B-87D6-C5B1AED4A435}"/>
                </c:ext>
              </c:extLst>
            </c:dLbl>
            <c:dLbl>
              <c:idx val="3"/>
              <c:layout>
                <c:manualLayout>
                  <c:x val="0"/>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27-434B-87D6-C5B1AED4A435}"/>
                </c:ext>
              </c:extLst>
            </c:dLbl>
            <c:dLbl>
              <c:idx val="4"/>
              <c:layout>
                <c:manualLayout>
                  <c:x val="0"/>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27-434B-87D6-C5B1AED4A435}"/>
                </c:ext>
              </c:extLst>
            </c:dLbl>
            <c:dLbl>
              <c:idx val="5"/>
              <c:layout>
                <c:manualLayout>
                  <c:x val="0"/>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27-434B-87D6-C5B1AED4A435}"/>
                </c:ext>
              </c:extLst>
            </c:dLbl>
            <c:dLbl>
              <c:idx val="6"/>
              <c:layout>
                <c:manualLayout>
                  <c:x val="0"/>
                  <c:y val="4.847240364917048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27-434B-87D6-C5B1AED4A435}"/>
                </c:ext>
              </c:extLst>
            </c:dLbl>
            <c:dLbl>
              <c:idx val="7"/>
              <c:layout>
                <c:manualLayout>
                  <c:x val="0"/>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27-434B-87D6-C5B1AED4A435}"/>
                </c:ext>
              </c:extLst>
            </c:dLbl>
            <c:dLbl>
              <c:idx val="8"/>
              <c:layout>
                <c:manualLayout>
                  <c:x val="0"/>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427-434B-87D6-C5B1AED4A435}"/>
                </c:ext>
              </c:extLst>
            </c:dLbl>
            <c:dLbl>
              <c:idx val="9"/>
              <c:layout>
                <c:manualLayout>
                  <c:x val="0"/>
                  <c:y val="6.8669238502991519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427-434B-87D6-C5B1AED4A435}"/>
                </c:ext>
              </c:extLst>
            </c:dLbl>
            <c:dLbl>
              <c:idx val="10"/>
              <c:layout>
                <c:manualLayout>
                  <c:x val="1.4611871305540787E-3"/>
                  <c:y val="6.8427667534081962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427-434B-87D6-C5B1AED4A435}"/>
                </c:ext>
              </c:extLst>
            </c:dLbl>
            <c:dLbl>
              <c:idx val="11"/>
              <c:layout>
                <c:manualLayout>
                  <c:x val="0"/>
                  <c:y val="8.0503138275391406E-4"/>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427-434B-87D6-C5B1AED4A435}"/>
                </c:ext>
              </c:extLst>
            </c:dLbl>
            <c:dLbl>
              <c:idx val="12"/>
              <c:layout>
                <c:manualLayout>
                  <c:x val="4.3835613916621292E-3"/>
                  <c:y val="-9.2578609016700855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427-434B-87D6-C5B1AED4A435}"/>
                </c:ext>
              </c:extLst>
            </c:dLbl>
            <c:dLbl>
              <c:idx val="13"/>
              <c:layout>
                <c:manualLayout>
                  <c:x val="-1.0715248507264786E-16"/>
                  <c:y val="4.5576186157484638E-3"/>
                </c:manualLayout>
              </c:layout>
              <c:spPr>
                <a:noFill/>
                <a:ln>
                  <a:noFill/>
                </a:ln>
              </c:spPr>
              <c:txPr>
                <a:bodyPr/>
                <a:lstStyle/>
                <a:p>
                  <a:pPr>
                    <a:defRPr sz="1800">
                      <a:solidFill>
                        <a:schemeClr val="tx1"/>
                      </a:solidFill>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427-434B-87D6-C5B1AED4A435}"/>
                </c:ext>
              </c:extLst>
            </c:dLbl>
            <c:dLbl>
              <c:idx val="14"/>
              <c:layout>
                <c:manualLayout>
                  <c:x val="-1.4668133480015744E-3"/>
                  <c:y val="8.0685829551177676E-4"/>
                </c:manualLayout>
              </c:layout>
              <c:tx>
                <c:rich>
                  <a:bodyPr/>
                  <a:lstStyle/>
                  <a:p>
                    <a:r>
                      <a:rPr lang="en-US" altLang="ja-JP">
                        <a:solidFill>
                          <a:schemeClr val="tx1"/>
                        </a:solidFill>
                      </a:rPr>
                      <a:t>4</a:t>
                    </a:r>
                  </a:p>
                </c:rich>
              </c:tx>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D427-434B-87D6-C5B1AED4A435}"/>
                </c:ext>
              </c:extLst>
            </c:dLbl>
            <c:spPr>
              <a:noFill/>
              <a:ln>
                <a:noFill/>
              </a:ln>
            </c:spPr>
            <c:txPr>
              <a:bodyPr/>
              <a:lstStyle/>
              <a:p>
                <a:pPr>
                  <a:defRPr sz="1800">
                    <a:solidFill>
                      <a:schemeClr val="bg1"/>
                    </a:solidFill>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Sheet1!$B$2:$P$2</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Sheet1!$B$3:$P$3</c:f>
              <c:numCache>
                <c:formatCode>General</c:formatCode>
                <c:ptCount val="15"/>
                <c:pt idx="0">
                  <c:v>17</c:v>
                </c:pt>
                <c:pt idx="1">
                  <c:v>22</c:v>
                </c:pt>
                <c:pt idx="2">
                  <c:v>21</c:v>
                </c:pt>
                <c:pt idx="3">
                  <c:v>17</c:v>
                </c:pt>
                <c:pt idx="4">
                  <c:v>17</c:v>
                </c:pt>
                <c:pt idx="5">
                  <c:v>15</c:v>
                </c:pt>
                <c:pt idx="6">
                  <c:v>8</c:v>
                </c:pt>
                <c:pt idx="7">
                  <c:v>8</c:v>
                </c:pt>
                <c:pt idx="8">
                  <c:v>4</c:v>
                </c:pt>
                <c:pt idx="9">
                  <c:v>9</c:v>
                </c:pt>
                <c:pt idx="10">
                  <c:v>13</c:v>
                </c:pt>
                <c:pt idx="11">
                  <c:v>7</c:v>
                </c:pt>
                <c:pt idx="12">
                  <c:v>4</c:v>
                </c:pt>
                <c:pt idx="13">
                  <c:v>2</c:v>
                </c:pt>
                <c:pt idx="14">
                  <c:v>4</c:v>
                </c:pt>
              </c:numCache>
            </c:numRef>
          </c:val>
          <c:extLst>
            <c:ext xmlns:c16="http://schemas.microsoft.com/office/drawing/2014/chart" uri="{C3380CC4-5D6E-409C-BE32-E72D297353CC}">
              <c16:uniqueId val="{0000000F-D427-434B-87D6-C5B1AED4A435}"/>
            </c:ext>
          </c:extLst>
        </c:ser>
        <c:dLbls>
          <c:showLegendKey val="0"/>
          <c:showVal val="0"/>
          <c:showCatName val="0"/>
          <c:showSerName val="0"/>
          <c:showPercent val="0"/>
          <c:showBubbleSize val="0"/>
        </c:dLbls>
        <c:gapWidth val="150"/>
        <c:axId val="322974080"/>
        <c:axId val="322974472"/>
      </c:barChart>
      <c:catAx>
        <c:axId val="322974080"/>
        <c:scaling>
          <c:orientation val="minMax"/>
        </c:scaling>
        <c:delete val="0"/>
        <c:axPos val="b"/>
        <c:numFmt formatCode="yyyy&quot;年&quot;m&quot;月&quot;;@" sourceLinked="0"/>
        <c:majorTickMark val="in"/>
        <c:minorTickMark val="none"/>
        <c:tickLblPos val="nextTo"/>
        <c:spPr>
          <a:ln w="3175">
            <a:solidFill>
              <a:srgbClr val="000000"/>
            </a:solidFill>
            <a:prstDash val="solid"/>
          </a:ln>
        </c:spPr>
        <c:txPr>
          <a:bodyPr rot="-5400000" vert="horz"/>
          <a:lstStyle/>
          <a:p>
            <a:pPr>
              <a:defRPr sz="1200" b="0" i="0" u="none" strike="noStrike" baseline="0">
                <a:solidFill>
                  <a:srgbClr val="000000"/>
                </a:solidFill>
                <a:latin typeface="ＭＳ Ｐゴシック"/>
                <a:ea typeface="ＭＳ Ｐゴシック"/>
                <a:cs typeface="ＭＳ Ｐゴシック"/>
              </a:defRPr>
            </a:pPr>
            <a:endParaRPr lang="ja-JP"/>
          </a:p>
        </c:txPr>
        <c:crossAx val="322974472"/>
        <c:crosses val="autoZero"/>
        <c:auto val="1"/>
        <c:lblAlgn val="ctr"/>
        <c:lblOffset val="100"/>
        <c:tickLblSkip val="1"/>
        <c:tickMarkSkip val="1"/>
        <c:noMultiLvlLbl val="0"/>
      </c:catAx>
      <c:valAx>
        <c:axId val="322974472"/>
        <c:scaling>
          <c:orientation val="minMax"/>
        </c:scaling>
        <c:delete val="0"/>
        <c:axPos val="l"/>
        <c:numFmt formatCode="General" sourceLinked="1"/>
        <c:majorTickMark val="in"/>
        <c:minorTickMark val="none"/>
        <c:tickLblPos val="nextTo"/>
        <c:spPr>
          <a:ln w="3175">
            <a:solidFill>
              <a:srgbClr val="000000"/>
            </a:solidFill>
            <a:prstDash val="solid"/>
          </a:ln>
        </c:spPr>
        <c:txPr>
          <a:bodyPr rot="0" vert="horz"/>
          <a:lstStyle/>
          <a:p>
            <a:pPr>
              <a:defRPr sz="2350" b="0" i="0" u="none" strike="noStrike" baseline="0">
                <a:solidFill>
                  <a:srgbClr val="000000"/>
                </a:solidFill>
                <a:latin typeface="ＭＳ Ｐゴシック"/>
                <a:ea typeface="ＭＳ Ｐゴシック"/>
                <a:cs typeface="ＭＳ Ｐゴシック"/>
              </a:defRPr>
            </a:pPr>
            <a:endParaRPr lang="ja-JP"/>
          </a:p>
        </c:txPr>
        <c:crossAx val="322974080"/>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235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000"/>
              <a:t>(</a:t>
            </a:r>
            <a:r>
              <a:rPr lang="ja-JP" altLang="en-US" sz="1000"/>
              <a:t>巣</a:t>
            </a:r>
            <a:r>
              <a:rPr lang="en-US" altLang="ja-JP" sz="1000"/>
              <a:t>)</a:t>
            </a:r>
            <a:r>
              <a:rPr lang="ja-JP" altLang="en-US"/>
              <a:t>ラフ タイトル</a:t>
            </a:r>
          </a:p>
        </c:rich>
      </c:tx>
      <c:layout>
        <c:manualLayout>
          <c:xMode val="edge"/>
          <c:yMode val="edge"/>
          <c:x val="2.4624890638670158E-2"/>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9059589773500546E-2"/>
          <c:y val="8.383162367299142E-2"/>
          <c:w val="0.881633906872752"/>
          <c:h val="0.71341337313090769"/>
        </c:manualLayout>
      </c:layout>
      <c:barChart>
        <c:barDir val="col"/>
        <c:grouping val="clustered"/>
        <c:varyColors val="0"/>
        <c:ser>
          <c:idx val="0"/>
          <c:order val="0"/>
          <c:tx>
            <c:strRef>
              <c:f>Sheet1!$A$11:$E$11</c:f>
              <c:strCache>
                <c:ptCount val="5"/>
                <c:pt idx="0">
                  <c:v>巣</c:v>
                </c:pt>
              </c:strCache>
            </c:strRef>
          </c:tx>
          <c:spPr>
            <a:solidFill>
              <a:schemeClr val="accent1"/>
            </a:solidFill>
            <a:ln>
              <a:noFill/>
            </a:ln>
            <a:effectLst/>
          </c:spPr>
          <c:invertIfNegative val="0"/>
          <c:cat>
            <c:strRef>
              <c:f>Sheet1!$F$10:$Y$10</c:f>
              <c:strCache>
                <c:ptCount val="20"/>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c:v>
                </c:pt>
                <c:pt idx="16">
                  <c:v>2018</c:v>
                </c:pt>
                <c:pt idx="17">
                  <c:v>2019</c:v>
                </c:pt>
                <c:pt idx="18">
                  <c:v>2020</c:v>
                </c:pt>
                <c:pt idx="19">
                  <c:v>2021</c:v>
                </c:pt>
              </c:strCache>
            </c:strRef>
          </c:cat>
          <c:val>
            <c:numRef>
              <c:f>Sheet1!$F$11:$Y$11</c:f>
              <c:numCache>
                <c:formatCode>General</c:formatCode>
                <c:ptCount val="20"/>
                <c:pt idx="0">
                  <c:v>17</c:v>
                </c:pt>
                <c:pt idx="1">
                  <c:v>22</c:v>
                </c:pt>
                <c:pt idx="2">
                  <c:v>21</c:v>
                </c:pt>
                <c:pt idx="3">
                  <c:v>17</c:v>
                </c:pt>
                <c:pt idx="4">
                  <c:v>17</c:v>
                </c:pt>
                <c:pt idx="5">
                  <c:v>15</c:v>
                </c:pt>
                <c:pt idx="6">
                  <c:v>8</c:v>
                </c:pt>
                <c:pt idx="7">
                  <c:v>8</c:v>
                </c:pt>
                <c:pt idx="8">
                  <c:v>4</c:v>
                </c:pt>
                <c:pt idx="9">
                  <c:v>9</c:v>
                </c:pt>
                <c:pt idx="10">
                  <c:v>13</c:v>
                </c:pt>
                <c:pt idx="11">
                  <c:v>7</c:v>
                </c:pt>
                <c:pt idx="12">
                  <c:v>4</c:v>
                </c:pt>
                <c:pt idx="13">
                  <c:v>2</c:v>
                </c:pt>
                <c:pt idx="14">
                  <c:v>4</c:v>
                </c:pt>
                <c:pt idx="15">
                  <c:v>6</c:v>
                </c:pt>
                <c:pt idx="16">
                  <c:v>7</c:v>
                </c:pt>
                <c:pt idx="17">
                  <c:v>10</c:v>
                </c:pt>
                <c:pt idx="18">
                  <c:v>5</c:v>
                </c:pt>
                <c:pt idx="19">
                  <c:v>5</c:v>
                </c:pt>
              </c:numCache>
            </c:numRef>
          </c:val>
          <c:extLst>
            <c:ext xmlns:c16="http://schemas.microsoft.com/office/drawing/2014/chart" uri="{C3380CC4-5D6E-409C-BE32-E72D297353CC}">
              <c16:uniqueId val="{00000000-A6D0-46C3-9995-4DBECC78F328}"/>
            </c:ext>
          </c:extLst>
        </c:ser>
        <c:dLbls>
          <c:showLegendKey val="0"/>
          <c:showVal val="0"/>
          <c:showCatName val="0"/>
          <c:showSerName val="0"/>
          <c:showPercent val="0"/>
          <c:showBubbleSize val="0"/>
        </c:dLbls>
        <c:gapWidth val="219"/>
        <c:axId val="629032232"/>
        <c:axId val="629033800"/>
      </c:barChart>
      <c:lineChart>
        <c:grouping val="standard"/>
        <c:varyColors val="0"/>
        <c:ser>
          <c:idx val="1"/>
          <c:order val="1"/>
          <c:tx>
            <c:strRef>
              <c:f>Sheet1!$A$12:$E$12</c:f>
              <c:strCache>
                <c:ptCount val="5"/>
                <c:pt idx="0">
                  <c:v>透視度</c:v>
                </c:pt>
              </c:strCache>
            </c:strRef>
          </c:tx>
          <c:spPr>
            <a:ln w="28575" cap="rnd">
              <a:solidFill>
                <a:schemeClr val="accent2"/>
              </a:solidFill>
              <a:round/>
            </a:ln>
            <a:effectLst/>
          </c:spPr>
          <c:marker>
            <c:symbol val="none"/>
          </c:marker>
          <c:cat>
            <c:strRef>
              <c:f>Sheet1!$F$10:$Y$10</c:f>
              <c:strCache>
                <c:ptCount val="20"/>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c:v>
                </c:pt>
                <c:pt idx="16">
                  <c:v>2018</c:v>
                </c:pt>
                <c:pt idx="17">
                  <c:v>2019</c:v>
                </c:pt>
                <c:pt idx="18">
                  <c:v>2020</c:v>
                </c:pt>
                <c:pt idx="19">
                  <c:v>2021</c:v>
                </c:pt>
              </c:strCache>
            </c:strRef>
          </c:cat>
          <c:val>
            <c:numRef>
              <c:f>Sheet1!$F$12:$Y$12</c:f>
              <c:numCache>
                <c:formatCode>General</c:formatCode>
                <c:ptCount val="20"/>
                <c:pt idx="0">
                  <c:v>50</c:v>
                </c:pt>
                <c:pt idx="1">
                  <c:v>50</c:v>
                </c:pt>
                <c:pt idx="2">
                  <c:v>50</c:v>
                </c:pt>
                <c:pt idx="3">
                  <c:v>50</c:v>
                </c:pt>
                <c:pt idx="4">
                  <c:v>35</c:v>
                </c:pt>
                <c:pt idx="5">
                  <c:v>30.5</c:v>
                </c:pt>
                <c:pt idx="6">
                  <c:v>21</c:v>
                </c:pt>
                <c:pt idx="7">
                  <c:v>9</c:v>
                </c:pt>
                <c:pt idx="8">
                  <c:v>28</c:v>
                </c:pt>
                <c:pt idx="9">
                  <c:v>50</c:v>
                </c:pt>
                <c:pt idx="10">
                  <c:v>50</c:v>
                </c:pt>
                <c:pt idx="11">
                  <c:v>32</c:v>
                </c:pt>
                <c:pt idx="12">
                  <c:v>30.5</c:v>
                </c:pt>
                <c:pt idx="13">
                  <c:v>6.5</c:v>
                </c:pt>
                <c:pt idx="14">
                  <c:v>50</c:v>
                </c:pt>
                <c:pt idx="15">
                  <c:v>44.5</c:v>
                </c:pt>
                <c:pt idx="16">
                  <c:v>19.5</c:v>
                </c:pt>
                <c:pt idx="17">
                  <c:v>23.5</c:v>
                </c:pt>
                <c:pt idx="18">
                  <c:v>31.5</c:v>
                </c:pt>
                <c:pt idx="19">
                  <c:v>27</c:v>
                </c:pt>
              </c:numCache>
            </c:numRef>
          </c:val>
          <c:smooth val="0"/>
          <c:extLst>
            <c:ext xmlns:c16="http://schemas.microsoft.com/office/drawing/2014/chart" uri="{C3380CC4-5D6E-409C-BE32-E72D297353CC}">
              <c16:uniqueId val="{00000001-A6D0-46C3-9995-4DBECC78F328}"/>
            </c:ext>
          </c:extLst>
        </c:ser>
        <c:dLbls>
          <c:showLegendKey val="0"/>
          <c:showVal val="0"/>
          <c:showCatName val="0"/>
          <c:showSerName val="0"/>
          <c:showPercent val="0"/>
          <c:showBubbleSize val="0"/>
        </c:dLbls>
        <c:marker val="1"/>
        <c:smooth val="0"/>
        <c:axId val="629035760"/>
        <c:axId val="629035368"/>
      </c:lineChart>
      <c:catAx>
        <c:axId val="62903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9033800"/>
        <c:crosses val="autoZero"/>
        <c:auto val="1"/>
        <c:lblAlgn val="ctr"/>
        <c:lblOffset val="100"/>
        <c:noMultiLvlLbl val="0"/>
      </c:catAx>
      <c:valAx>
        <c:axId val="629033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9032232"/>
        <c:crosses val="autoZero"/>
        <c:crossBetween val="between"/>
      </c:valAx>
      <c:valAx>
        <c:axId val="6290353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9035760"/>
        <c:crosses val="max"/>
        <c:crossBetween val="between"/>
      </c:valAx>
      <c:catAx>
        <c:axId val="629035760"/>
        <c:scaling>
          <c:orientation val="minMax"/>
        </c:scaling>
        <c:delete val="1"/>
        <c:axPos val="b"/>
        <c:numFmt formatCode="General" sourceLinked="1"/>
        <c:majorTickMark val="out"/>
        <c:minorTickMark val="none"/>
        <c:tickLblPos val="nextTo"/>
        <c:crossAx val="629035368"/>
        <c:crosses val="autoZero"/>
        <c:auto val="1"/>
        <c:lblAlgn val="ctr"/>
        <c:lblOffset val="100"/>
        <c:noMultiLvlLbl val="0"/>
      </c:catAx>
      <c:spPr>
        <a:noFill/>
        <a:ln>
          <a:noFill/>
        </a:ln>
        <a:effectLst/>
      </c:spPr>
    </c:plotArea>
    <c:legend>
      <c:legendPos val="b"/>
      <c:layout>
        <c:manualLayout>
          <c:xMode val="edge"/>
          <c:yMode val="edge"/>
          <c:x val="0.75426579645466585"/>
          <c:y val="0.15620916459017781"/>
          <c:w val="0.18626447879818556"/>
          <c:h val="3.543157903090132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0.00331</cdr:x>
      <cdr:y>0</cdr:y>
    </cdr:from>
    <cdr:to>
      <cdr:x>0.10763</cdr:x>
      <cdr:y>0.04509</cdr:y>
    </cdr:to>
    <cdr:sp macro="" textlink="">
      <cdr:nvSpPr>
        <cdr:cNvPr id="2" name="テキスト ボックス 1"/>
        <cdr:cNvSpPr txBox="1"/>
      </cdr:nvSpPr>
      <cdr:spPr>
        <a:xfrm xmlns:a="http://schemas.openxmlformats.org/drawingml/2006/main">
          <a:off x="28658" y="0"/>
          <a:ext cx="903226" cy="2838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a:t>営巣数（個）</a:t>
          </a:r>
        </a:p>
      </cdr:txBody>
    </cdr:sp>
  </cdr:relSizeAnchor>
  <cdr:relSizeAnchor xmlns:cdr="http://schemas.openxmlformats.org/drawingml/2006/chartDrawing">
    <cdr:from>
      <cdr:x>0.04822</cdr:x>
      <cdr:y>0.8828</cdr:y>
    </cdr:from>
    <cdr:to>
      <cdr:x>0.95452</cdr:x>
      <cdr:y>1</cdr:y>
    </cdr:to>
    <cdr:sp macro="" textlink="">
      <cdr:nvSpPr>
        <cdr:cNvPr id="3" name="テキスト ボックス 2"/>
        <cdr:cNvSpPr txBox="1"/>
      </cdr:nvSpPr>
      <cdr:spPr>
        <a:xfrm xmlns:a="http://schemas.openxmlformats.org/drawingml/2006/main">
          <a:off x="417959" y="5558131"/>
          <a:ext cx="7855582" cy="7378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1800" dirty="0"/>
            <a:t>図</a:t>
          </a:r>
          <a:r>
            <a:rPr lang="en-US" altLang="ja-JP" sz="1800" dirty="0"/>
            <a:t>11</a:t>
          </a:r>
          <a:r>
            <a:rPr lang="ja-JP" altLang="en-US" sz="1800" dirty="0"/>
            <a:t>　米子水鳥公園で確認されたカイツブリの営巣数</a:t>
          </a:r>
          <a:r>
            <a:rPr lang="en-US" altLang="ja-JP" sz="1800" dirty="0"/>
            <a:t>(2002</a:t>
          </a:r>
          <a:r>
            <a:rPr lang="ja-JP" altLang="en-US" sz="1800" dirty="0"/>
            <a:t>年～</a:t>
          </a:r>
          <a:r>
            <a:rPr lang="en-US" altLang="ja-JP" sz="1800" dirty="0"/>
            <a:t>2016</a:t>
          </a:r>
          <a:r>
            <a:rPr lang="ja-JP" altLang="en-US" sz="1800" dirty="0"/>
            <a:t>年</a:t>
          </a:r>
          <a:r>
            <a:rPr lang="en-US" altLang="ja-JP" sz="1800" dirty="0"/>
            <a:t>)</a:t>
          </a:r>
          <a:r>
            <a:rPr lang="ja-JP" altLang="en-US" sz="1800" dirty="0"/>
            <a:t>　         米子水鳥公園事業報告書</a:t>
          </a:r>
          <a:r>
            <a:rPr lang="en-US" altLang="ja-JP" sz="1800" dirty="0"/>
            <a:t>(H28)</a:t>
          </a:r>
          <a:r>
            <a:rPr lang="ja-JP" altLang="en-US" sz="1800" dirty="0"/>
            <a:t>より</a:t>
          </a:r>
          <a:endParaRPr lang="en-US" altLang="ja-JP" sz="1800" dirty="0"/>
        </a:p>
        <a:p xmlns:a="http://schemas.openxmlformats.org/drawingml/2006/main">
          <a:pPr algn="ctr"/>
          <a:endParaRPr lang="ja-JP" alt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19302" cy="4932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14890" y="0"/>
            <a:ext cx="2919302" cy="493237"/>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371501"/>
            <a:ext cx="2919302" cy="49323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ja-JP"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1: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13" name="Google Shape;113;p1: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0: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21" name="Google Shape;221;p10: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6" name="Google Shape;226;p1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3" name="Google Shape;233;p1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3" name="Google Shape;243;p1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9" name="Google Shape;249;p1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4" name="Google Shape;254;p15: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0" name="Google Shape;260;p1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6" name="Google Shape;266;p1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74" name="Google Shape;274;p18: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9: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1" name="Google Shape;281;p19: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 name="Google Shape;121;p2: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ja-JP" sz="1800">
                <a:latin typeface="Arial"/>
                <a:ea typeface="Arial"/>
                <a:cs typeface="Arial"/>
                <a:sym typeface="Arial"/>
              </a:rPr>
              <a:t>米子水鳥公園は、本来国の干拓事業である中海干拓彦名工区の中にある。</a:t>
            </a:r>
            <a:endParaRPr/>
          </a:p>
          <a:p>
            <a:pPr indent="0" lvl="0" marL="0" rtl="0" algn="l">
              <a:spcBef>
                <a:spcPts val="0"/>
              </a:spcBef>
              <a:spcAft>
                <a:spcPts val="0"/>
              </a:spcAft>
              <a:buNone/>
            </a:pPr>
            <a:r>
              <a:rPr lang="ja-JP" sz="1800">
                <a:latin typeface="Arial"/>
                <a:ea typeface="Arial"/>
                <a:cs typeface="Arial"/>
                <a:sym typeface="Arial"/>
              </a:rPr>
              <a:t>当初は、畑地にする予定であった市民の要望を受けて、全体の六分の一にあたる28haを水鳥の保護区として保全した。この過程には、多くの市民の協力があり、その活動は今も続いている</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0: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7" name="Google Shape;287;p2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1: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3" name="Google Shape;293;p2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9" name="Google Shape;299;p2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3: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5" name="Google Shape;305;p2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4: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1" name="Google Shape;311;p2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5: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8" name="Google Shape;318;p25: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5" name="Google Shape;325;p2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6" name="Google Shape;396;p2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2" name="Google Shape;402;p28: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9: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9: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10" name="Google Shape;410;p29: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nvSpPr>
        <p:spPr>
          <a:xfrm>
            <a:off x="3814763" y="9371013"/>
            <a:ext cx="2919412" cy="4937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ja-JP"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29" name="Google Shape;129;p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30" name="Google Shape;130;p3:notes"/>
          <p:cNvSpPr txBox="1"/>
          <p:nvPr>
            <p:ph idx="1" type="body"/>
          </p:nvPr>
        </p:nvSpPr>
        <p:spPr>
          <a:xfrm>
            <a:off x="898525" y="4686300"/>
            <a:ext cx="4938713" cy="4440238"/>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None/>
            </a:pPr>
            <a:r>
              <a:rPr lang="ja-JP">
                <a:latin typeface="Arial"/>
                <a:ea typeface="Arial"/>
                <a:cs typeface="Arial"/>
                <a:sym typeface="Arial"/>
              </a:rPr>
              <a:t>少し米子水鳥公園の歴史にっいてご説明しようと思います。米子水鳥公園は、実はもう一つの中海干拓問題とも呼べるものです。全国的に話題になりました中海本庄工区は、実は、中海干拓のあった工区の一つです。 (正確には5つ干拓工区あるのですがその、一つが中止になったといいながら、実は4つが゜完成しています。しかし、その中で、唯一間拓未了地を残しているのが米子の彦名工区の水鳥公園です。ここは、干拓途中に多くの水鳥が集まってきたので埋め立てを中止して、水鳥のサンクチュアリにしたところです。なかなか簡単には、事業変更が行われず。様々な運動が行われた場所です。</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0: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6" name="Google Shape;416;p3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31: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21" name="Google Shape;421;p31: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7" name="Google Shape;427;p3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3: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6" name="Google Shape;436;p3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4: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5" name="Google Shape;445;p3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5: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3" name="Google Shape;453;p35: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3" name="Google Shape;463;p3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9" name="Google Shape;469;p3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8: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6" name="Google Shape;476;p38: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9: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2" name="Google Shape;482;p39: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ja-JP"/>
              <a:t>米子水鳥公園は、この干拓事業の米子の工事区域である彦名工区の南端を埋め立てずに作られたものです。ここは、市民の要望を受けて、干拓途中の干拓地を埋めずに残しました。</a:t>
            </a:r>
            <a:endParaRPr/>
          </a:p>
          <a:p>
            <a:pPr indent="0" lvl="0" marL="0" rtl="0" algn="l">
              <a:spcBef>
                <a:spcPts val="360"/>
              </a:spcBef>
              <a:spcAft>
                <a:spcPts val="0"/>
              </a:spcAft>
              <a:buNone/>
            </a:pPr>
            <a:r>
              <a:rPr lang="ja-JP"/>
              <a:t>また、全体の中海干拓事業も20年近い論議の末、中止になりました。</a:t>
            </a:r>
            <a:endParaRPr/>
          </a:p>
          <a:p>
            <a:pPr indent="0" lvl="0" marL="0" rtl="0" algn="l">
              <a:spcBef>
                <a:spcPts val="360"/>
              </a:spcBef>
              <a:spcAft>
                <a:spcPts val="0"/>
              </a:spcAft>
              <a:buNone/>
            </a:pPr>
            <a:r>
              <a:rPr lang="ja-JP"/>
              <a:t>これらの結果は、多くの市民の運動と活動に支えられたものでした。</a:t>
            </a:r>
            <a:endParaRPr/>
          </a:p>
        </p:txBody>
      </p:sp>
      <p:sp>
        <p:nvSpPr>
          <p:cNvPr id="140" name="Google Shape;140;p4: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0: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8" name="Google Shape;488;p4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1: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4" name="Google Shape;494;p4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1" name="Google Shape;501;p4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3: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7" name="Google Shape;507;p4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4: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13" name="Google Shape;513;p44:notes"/>
          <p:cNvSpPr/>
          <p:nvPr>
            <p:ph idx="2" type="sldImg"/>
          </p:nvPr>
        </p:nvSpPr>
        <p:spPr>
          <a:xfrm>
            <a:off x="250825" y="427038"/>
            <a:ext cx="3829050" cy="2873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14" name="Google Shape;514;p44:notes"/>
          <p:cNvSpPr txBox="1"/>
          <p:nvPr>
            <p:ph idx="1" type="body"/>
          </p:nvPr>
        </p:nvSpPr>
        <p:spPr>
          <a:xfrm>
            <a:off x="468220" y="3613394"/>
            <a:ext cx="5727048" cy="5515428"/>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None/>
            </a:pPr>
            <a:r>
              <a:t/>
            </a:r>
            <a:endParaRPr/>
          </a:p>
          <a:p>
            <a:pPr indent="0" lvl="0" marL="0" rtl="0" algn="l">
              <a:spcBef>
                <a:spcPts val="360"/>
              </a:spcBef>
              <a:spcAft>
                <a:spcPts val="0"/>
              </a:spcAft>
              <a:buNone/>
            </a:pPr>
            <a:r>
              <a:rPr lang="ja-JP"/>
              <a:t>この米子水鳥公園の特徴は、開館後も　保全運動に参加した人たちが米子水鳥公園友の会と言うボランティア組織を作って、他の市民ともに、この公園をさらに発展させてきたことです。</a:t>
            </a:r>
            <a:endParaRPr/>
          </a:p>
          <a:p>
            <a:pPr indent="0" lvl="0" marL="0" rtl="0" algn="l">
              <a:spcBef>
                <a:spcPts val="360"/>
              </a:spcBef>
              <a:spcAft>
                <a:spcPts val="0"/>
              </a:spcAft>
              <a:buNone/>
            </a:pPr>
            <a:r>
              <a:rPr lang="ja-JP"/>
              <a:t>　その活動は広がっており、ボランティアしてくれるのは、個人に限らず、企業、学校、婦人団体、町内会など様々な主体です。</a:t>
            </a:r>
            <a:endParaRPr/>
          </a:p>
          <a:p>
            <a:pPr indent="0" lvl="0" marL="0" rtl="0" algn="l">
              <a:spcBef>
                <a:spcPts val="360"/>
              </a:spcBef>
              <a:spcAft>
                <a:spcPts val="0"/>
              </a:spcAft>
              <a:buNone/>
            </a:pPr>
            <a:r>
              <a:rPr lang="ja-JP"/>
              <a:t>ボランティアの内容は、水鳥の生息地として、必要な環境整備としての草刈りや、島作りなど、様々な参加をお願いしています。</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4" name="Google Shape;524;p4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0" name="Google Shape;530;p4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8: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36" name="Google Shape;536;p48:notes"/>
          <p:cNvSpPr/>
          <p:nvPr>
            <p:ph idx="2" type="sldImg"/>
          </p:nvPr>
        </p:nvSpPr>
        <p:spPr>
          <a:xfrm>
            <a:off x="250825" y="427038"/>
            <a:ext cx="3829050" cy="2873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37" name="Google Shape;537;p48:notes"/>
          <p:cNvSpPr txBox="1"/>
          <p:nvPr>
            <p:ph idx="1" type="body"/>
          </p:nvPr>
        </p:nvSpPr>
        <p:spPr>
          <a:xfrm>
            <a:off x="468220" y="3613394"/>
            <a:ext cx="5727048" cy="5515428"/>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None/>
            </a:pPr>
            <a:r>
              <a:t/>
            </a:r>
            <a:endParaRPr/>
          </a:p>
          <a:p>
            <a:pPr indent="0" lvl="0" marL="0" rtl="0" algn="l">
              <a:spcBef>
                <a:spcPts val="360"/>
              </a:spcBef>
              <a:spcAft>
                <a:spcPts val="0"/>
              </a:spcAft>
              <a:buNone/>
            </a:pPr>
            <a:r>
              <a:rPr lang="ja-JP"/>
              <a:t>この米子水鳥公園の特徴は、開館後も　保全運動に参加した人たちが米子水鳥公園友の会と言うボランティア組織を作って、他の市民ともに、この公園をさらに発展させてきたことです。</a:t>
            </a:r>
            <a:endParaRPr/>
          </a:p>
          <a:p>
            <a:pPr indent="0" lvl="0" marL="0" rtl="0" algn="l">
              <a:spcBef>
                <a:spcPts val="360"/>
              </a:spcBef>
              <a:spcAft>
                <a:spcPts val="0"/>
              </a:spcAft>
              <a:buNone/>
            </a:pPr>
            <a:r>
              <a:rPr lang="ja-JP"/>
              <a:t>　その活動は広がっており、ボランティアしてくれるのは、個人に限らず、企業、学校、婦人団体、町内会など様々な主体です。</a:t>
            </a:r>
            <a:endParaRPr/>
          </a:p>
          <a:p>
            <a:pPr indent="0" lvl="0" marL="0" rtl="0" algn="l">
              <a:spcBef>
                <a:spcPts val="360"/>
              </a:spcBef>
              <a:spcAft>
                <a:spcPts val="0"/>
              </a:spcAft>
              <a:buNone/>
            </a:pPr>
            <a:r>
              <a:rPr lang="ja-JP"/>
              <a:t>ボランティアの内容は、水鳥の生息地として、必要な環境整備としての草刈りや、島作りなど、様々な参加をお願いしています。</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9: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7" name="Google Shape;547;p49: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0: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3" name="Google Shape;553;p5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p5: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51: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9" name="Google Shape;559;p5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5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6" name="Google Shape;566;p5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3: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75" name="Google Shape;575;p5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6" name="Google Shape;576;p53: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ja-JP" sz="2000">
                <a:latin typeface="Arial"/>
                <a:ea typeface="Arial"/>
                <a:cs typeface="Arial"/>
                <a:sym typeface="Arial"/>
              </a:rPr>
              <a:t>～CEPAの根本的役割～</a:t>
            </a:r>
            <a:endParaRPr/>
          </a:p>
          <a:p>
            <a:pPr indent="0" lvl="0" marL="0" rtl="0" algn="l">
              <a:spcBef>
                <a:spcPts val="700"/>
              </a:spcBef>
              <a:spcAft>
                <a:spcPts val="0"/>
              </a:spcAft>
              <a:buNone/>
            </a:pPr>
            <a:r>
              <a:rPr lang="ja-JP" sz="1400">
                <a:latin typeface="Arial"/>
                <a:ea typeface="Arial"/>
                <a:cs typeface="Arial"/>
                <a:sym typeface="Arial"/>
              </a:rPr>
              <a:t>１ 全人類にとっての湿地の機能と価値、ならびに湿地の喪失と劣化によって人類社会が被る損失について、社会の全てのレベルで意識を高めること。</a:t>
            </a:r>
            <a:endParaRPr/>
          </a:p>
          <a:p>
            <a:pPr indent="0" lvl="0" marL="0" rtl="0" algn="l">
              <a:spcBef>
                <a:spcPts val="700"/>
              </a:spcBef>
              <a:spcAft>
                <a:spcPts val="0"/>
              </a:spcAft>
              <a:buNone/>
            </a:pPr>
            <a:r>
              <a:rPr lang="ja-JP" sz="1400">
                <a:latin typeface="Arial"/>
                <a:ea typeface="Arial"/>
                <a:cs typeface="Arial"/>
                <a:sym typeface="Arial"/>
              </a:rPr>
              <a:t>２ 条約の登録湿地でも他の湿地でもその喪失や劣化に結びつくような問題を解決する手段としてCEPA手法を活用すること。</a:t>
            </a:r>
            <a:endParaRPr/>
          </a:p>
          <a:p>
            <a:pPr indent="0" lvl="0" marL="0" rtl="0" algn="l">
              <a:spcBef>
                <a:spcPts val="500"/>
              </a:spcBef>
              <a:spcAft>
                <a:spcPts val="0"/>
              </a:spcAft>
              <a:buNone/>
            </a:pPr>
            <a:r>
              <a:t/>
            </a:r>
            <a:endParaRPr sz="1000">
              <a:latin typeface="Arial"/>
              <a:ea typeface="Arial"/>
              <a:cs typeface="Arial"/>
              <a:sym typeface="Arial"/>
            </a:endParaRPr>
          </a:p>
          <a:p>
            <a:pPr indent="0" lvl="0" marL="0" rtl="0" algn="l">
              <a:spcBef>
                <a:spcPts val="36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4: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83" name="Google Shape;583;p5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55: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90" name="Google Shape;590;p55: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5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96" name="Google Shape;596;p5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5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02" name="Google Shape;602;p5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8: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58: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09" name="Google Shape;609;p58: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9: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16" name="Google Shape;616;p59: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60: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2" name="Google Shape;622;p6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4" name="Google Shape;154;p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61: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9" name="Google Shape;629;p6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6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36" name="Google Shape;636;p6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63: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43" name="Google Shape;643;p6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64: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69" name="Google Shape;669;p6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5: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5" name="Google Shape;675;p65: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66: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2" name="Google Shape;682;p6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6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9" name="Google Shape;689;p6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68: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8" name="Google Shape;698;p68: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69: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7" name="Google Shape;707;p69: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70: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14" name="Google Shape;714;p70: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7: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61" name="Google Shape;161;p7: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71: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3" name="Google Shape;723;p71: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72: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31" name="Google Shape;731;p72: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73: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73: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ja-JP"/>
              <a:t>今日はお話しは、湿地の保全には、いかに多くの人を巻き込むか?参加させるかということが大切ということでした。</a:t>
            </a:r>
            <a:br>
              <a:rPr lang="ja-JP"/>
            </a:br>
            <a:r>
              <a:rPr lang="ja-JP"/>
              <a:t>こだわらない。PRすること、参加すること、それにより愛着が生まれ、結果として湿地の保全につながること</a:t>
            </a:r>
            <a:endParaRPr/>
          </a:p>
          <a:p>
            <a:pPr indent="0" lvl="0" marL="0" rtl="0" algn="l">
              <a:spcBef>
                <a:spcPts val="360"/>
              </a:spcBef>
              <a:spcAft>
                <a:spcPts val="0"/>
              </a:spcAft>
              <a:buNone/>
            </a:pPr>
            <a:r>
              <a:t/>
            </a:r>
            <a:endParaRPr/>
          </a:p>
        </p:txBody>
      </p:sp>
      <p:sp>
        <p:nvSpPr>
          <p:cNvPr id="741" name="Google Shape;741;p73: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74: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74: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ja-JP"/>
              <a:t>CEPA（対話、教育、参加、啓発活動）</a:t>
            </a:r>
            <a:endParaRPr/>
          </a:p>
          <a:p>
            <a:pPr indent="0" lvl="0" marL="0" rtl="0" algn="l">
              <a:spcBef>
                <a:spcPts val="360"/>
              </a:spcBef>
              <a:spcAft>
                <a:spcPts val="0"/>
              </a:spcAft>
              <a:buNone/>
            </a:pPr>
            <a:r>
              <a:rPr lang="ja-JP"/>
              <a:t>　→湿地の賢明な利用に向けて、</a:t>
            </a:r>
            <a:endParaRPr/>
          </a:p>
          <a:p>
            <a:pPr indent="0" lvl="0" marL="0" rtl="0" algn="l">
              <a:spcBef>
                <a:spcPts val="360"/>
              </a:spcBef>
              <a:spcAft>
                <a:spcPts val="0"/>
              </a:spcAft>
              <a:buNone/>
            </a:pPr>
            <a:r>
              <a:rPr lang="ja-JP"/>
              <a:t>みんなで話し合い、勉強し、活動に参加し、</a:t>
            </a:r>
            <a:endParaRPr/>
          </a:p>
          <a:p>
            <a:pPr indent="0" lvl="0" marL="0" rtl="0" algn="l">
              <a:spcBef>
                <a:spcPts val="360"/>
              </a:spcBef>
              <a:spcAft>
                <a:spcPts val="0"/>
              </a:spcAft>
              <a:buNone/>
            </a:pPr>
            <a:r>
              <a:rPr lang="ja-JP"/>
              <a:t>情報発信しましょう！</a:t>
            </a:r>
            <a:endParaRPr/>
          </a:p>
          <a:p>
            <a:pPr indent="0" lvl="0" marL="0" rtl="0" algn="l">
              <a:spcBef>
                <a:spcPts val="360"/>
              </a:spcBef>
              <a:spcAft>
                <a:spcPts val="0"/>
              </a:spcAft>
              <a:buNone/>
            </a:pPr>
            <a:r>
              <a:t/>
            </a:r>
            <a:endParaRPr/>
          </a:p>
        </p:txBody>
      </p:sp>
      <p:sp>
        <p:nvSpPr>
          <p:cNvPr id="767" name="Google Shape;767;p74: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76: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76: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775" name="Google Shape;775;p76: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77:notes"/>
          <p:cNvSpPr txBox="1"/>
          <p:nvPr>
            <p:ph idx="1" type="body"/>
          </p:nvPr>
        </p:nvSpPr>
        <p:spPr>
          <a:xfrm>
            <a:off x="672477" y="4686538"/>
            <a:ext cx="5390810" cy="444070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81" name="Google Shape;781;p77: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78:notes"/>
          <p:cNvSpPr/>
          <p:nvPr>
            <p:ph idx="2" type="sldImg"/>
          </p:nvPr>
        </p:nvSpPr>
        <p:spPr>
          <a:xfrm>
            <a:off x="901700" y="739775"/>
            <a:ext cx="493236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78:notes"/>
          <p:cNvSpPr txBox="1"/>
          <p:nvPr>
            <p:ph idx="1" type="body"/>
          </p:nvPr>
        </p:nvSpPr>
        <p:spPr>
          <a:xfrm>
            <a:off x="672477" y="4686538"/>
            <a:ext cx="5390810" cy="444070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ja-JP" sz="1200">
                <a:solidFill>
                  <a:schemeClr val="dk1"/>
                </a:solidFill>
                <a:latin typeface="Calibri"/>
                <a:ea typeface="Calibri"/>
                <a:cs typeface="Calibri"/>
                <a:sym typeface="Calibri"/>
              </a:rPr>
              <a:t>中海は日本で五番目の大きさの湖(みずうみ)で、ラムサール登録湿地です。この中海にはいろいろな生き物がいます。例えば、サルボウガイ</a:t>
            </a:r>
            <a:r>
              <a:rPr i="1" lang="ja-JP" sz="1200">
                <a:solidFill>
                  <a:schemeClr val="dk1"/>
                </a:solidFill>
                <a:latin typeface="Calibri"/>
                <a:ea typeface="Calibri"/>
                <a:cs typeface="Calibri"/>
                <a:sym typeface="Calibri"/>
              </a:rPr>
              <a:t>Scapharca kagashimensis</a:t>
            </a:r>
            <a:r>
              <a:rPr lang="ja-JP" sz="1200">
                <a:solidFill>
                  <a:schemeClr val="dk1"/>
                </a:solidFill>
                <a:latin typeface="Calibri"/>
                <a:ea typeface="Calibri"/>
                <a:cs typeface="Calibri"/>
                <a:sym typeface="Calibri"/>
              </a:rPr>
              <a:t>、スズキ</a:t>
            </a:r>
            <a:r>
              <a:rPr i="1" lang="ja-JP" sz="1200">
                <a:solidFill>
                  <a:schemeClr val="dk1"/>
                </a:solidFill>
                <a:latin typeface="Calibri"/>
                <a:ea typeface="Calibri"/>
                <a:cs typeface="Calibri"/>
                <a:sym typeface="Calibri"/>
              </a:rPr>
              <a:t>Lateolabrax japonicus</a:t>
            </a:r>
            <a:r>
              <a:rPr lang="ja-JP" sz="1200">
                <a:solidFill>
                  <a:schemeClr val="dk1"/>
                </a:solidFill>
                <a:latin typeface="Calibri"/>
                <a:ea typeface="Calibri"/>
                <a:cs typeface="Calibri"/>
                <a:sym typeface="Calibri"/>
              </a:rPr>
              <a:t>、ハゼ</a:t>
            </a:r>
            <a:r>
              <a:rPr i="1" lang="ja-JP" sz="1200">
                <a:solidFill>
                  <a:schemeClr val="dk1"/>
                </a:solidFill>
                <a:latin typeface="Calibri"/>
                <a:ea typeface="Calibri"/>
                <a:cs typeface="Calibri"/>
                <a:sym typeface="Calibri"/>
              </a:rPr>
              <a:t>Acanthogobius flavimanus</a:t>
            </a:r>
            <a:r>
              <a:rPr lang="ja-JP" sz="1200">
                <a:solidFill>
                  <a:schemeClr val="dk1"/>
                </a:solidFill>
                <a:latin typeface="Calibri"/>
                <a:ea typeface="Calibri"/>
                <a:cs typeface="Calibri"/>
                <a:sym typeface="Calibri"/>
              </a:rPr>
              <a:t>　などです。</a:t>
            </a:r>
            <a:endParaRPr/>
          </a:p>
          <a:p>
            <a:pPr indent="0" lvl="0" marL="0" rtl="0" algn="l">
              <a:spcBef>
                <a:spcPts val="360"/>
              </a:spcBef>
              <a:spcAft>
                <a:spcPts val="0"/>
              </a:spcAft>
              <a:buNone/>
            </a:pPr>
            <a:r>
              <a:rPr lang="ja-JP" sz="1200">
                <a:solidFill>
                  <a:schemeClr val="dk1"/>
                </a:solidFill>
                <a:latin typeface="Calibri"/>
                <a:ea typeface="Calibri"/>
                <a:cs typeface="Calibri"/>
                <a:sym typeface="Calibri"/>
              </a:rPr>
              <a:t>でも、この湖は埋め立てられる計画でした。</a:t>
            </a:r>
            <a:endParaRPr/>
          </a:p>
          <a:p>
            <a:pPr indent="0" lvl="0" marL="0" rtl="0" algn="l">
              <a:spcBef>
                <a:spcPts val="360"/>
              </a:spcBef>
              <a:spcAft>
                <a:spcPts val="0"/>
              </a:spcAft>
              <a:buNone/>
            </a:pPr>
            <a:r>
              <a:rPr lang="ja-JP" sz="1200">
                <a:solidFill>
                  <a:schemeClr val="dk1"/>
                </a:solidFill>
                <a:latin typeface="Calibri"/>
                <a:ea typeface="Calibri"/>
                <a:cs typeface="Calibri"/>
                <a:sym typeface="Calibri"/>
              </a:rPr>
              <a:t>しかし、2002年に市民運動を受けて、干拓が中止になりました。おかげて、これらの生き物を今でもこれらの生き物を食べたり、釣ったりすることができます。</a:t>
            </a:r>
            <a:endParaRPr/>
          </a:p>
        </p:txBody>
      </p:sp>
      <p:sp>
        <p:nvSpPr>
          <p:cNvPr id="788" name="Google Shape;788;p78: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8" name="Google Shape;16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69" name="Google Shape;169;p8:notes"/>
          <p:cNvSpPr txBox="1"/>
          <p:nvPr>
            <p:ph idx="1" type="body"/>
          </p:nvPr>
        </p:nvSpPr>
        <p:spPr>
          <a:xfrm>
            <a:off x="914400" y="4343400"/>
            <a:ext cx="5029200"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None/>
            </a:pPr>
            <a:r>
              <a:rPr lang="ja-JP">
                <a:latin typeface="Arial"/>
                <a:ea typeface="Arial"/>
                <a:cs typeface="Arial"/>
                <a:sym typeface="Arial"/>
              </a:rPr>
              <a:t>本当ならば、先ほど皆さんが見たこの池の景色は、今は無かったかもしれないもののです。</a:t>
            </a:r>
            <a:r>
              <a:rPr lang="ja-JP"/>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txBox="1"/>
          <p:nvPr>
            <p:ph idx="12" type="sldNum"/>
          </p:nvPr>
        </p:nvSpPr>
        <p:spPr>
          <a:xfrm>
            <a:off x="3814890" y="9371501"/>
            <a:ext cx="2919302" cy="49323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91" name="Google Shape;19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92" name="Google Shape;192;p9:notes"/>
          <p:cNvSpPr txBox="1"/>
          <p:nvPr>
            <p:ph idx="1" type="body"/>
          </p:nvPr>
        </p:nvSpPr>
        <p:spPr>
          <a:xfrm>
            <a:off x="914400" y="4343400"/>
            <a:ext cx="5029200"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None/>
            </a:pPr>
            <a:r>
              <a:rPr lang="ja-JP">
                <a:latin typeface="Arial"/>
                <a:ea typeface="Arial"/>
                <a:cs typeface="Arial"/>
                <a:sym typeface="Arial"/>
              </a:rPr>
              <a:t>本当ならば、先ほど皆さんが見たこの池の景色は、今は無かったかもしれないもののです。</a:t>
            </a:r>
            <a:r>
              <a:rPr lang="ja-JP"/>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15" name="Shape 15"/>
        <p:cNvGrpSpPr/>
        <p:nvPr/>
      </p:nvGrpSpPr>
      <p:grpSpPr>
        <a:xfrm>
          <a:off x="0" y="0"/>
          <a:ext cx="0" cy="0"/>
          <a:chOff x="0" y="0"/>
          <a:chExt cx="0" cy="0"/>
        </a:xfrm>
      </p:grpSpPr>
      <p:sp>
        <p:nvSpPr>
          <p:cNvPr id="16" name="Google Shape;16;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68" name="Shape 68"/>
        <p:cNvGrpSpPr/>
        <p:nvPr/>
      </p:nvGrpSpPr>
      <p:grpSpPr>
        <a:xfrm>
          <a:off x="0" y="0"/>
          <a:ext cx="0" cy="0"/>
          <a:chOff x="0" y="0"/>
          <a:chExt cx="0" cy="0"/>
        </a:xfrm>
      </p:grpSpPr>
      <p:sp>
        <p:nvSpPr>
          <p:cNvPr id="69" name="Google Shape;69;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8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1" name="Google Shape;71;p8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2" name="Google Shape;72;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75" name="Shape 75"/>
        <p:cNvGrpSpPr/>
        <p:nvPr/>
      </p:nvGrpSpPr>
      <p:grpSpPr>
        <a:xfrm>
          <a:off x="0" y="0"/>
          <a:ext cx="0" cy="0"/>
          <a:chOff x="0" y="0"/>
          <a:chExt cx="0" cy="0"/>
        </a:xfrm>
      </p:grpSpPr>
      <p:sp>
        <p:nvSpPr>
          <p:cNvPr id="76" name="Google Shape;76;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7" name="Google Shape;77;p9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8" name="Google Shape;78;p9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9" name="Google Shape;79;p9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0" name="Google Shape;80;p9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1" name="Google Shape;81;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84" name="Shape 84"/>
        <p:cNvGrpSpPr/>
        <p:nvPr/>
      </p:nvGrpSpPr>
      <p:grpSpPr>
        <a:xfrm>
          <a:off x="0" y="0"/>
          <a:ext cx="0" cy="0"/>
          <a:chOff x="0" y="0"/>
          <a:chExt cx="0" cy="0"/>
        </a:xfrm>
      </p:grpSpPr>
      <p:sp>
        <p:nvSpPr>
          <p:cNvPr id="85" name="Google Shape;85;p9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6" name="Google Shape;86;p9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87" name="Google Shape;87;p9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8" name="Google Shape;88;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91" name="Shape 91"/>
        <p:cNvGrpSpPr/>
        <p:nvPr/>
      </p:nvGrpSpPr>
      <p:grpSpPr>
        <a:xfrm>
          <a:off x="0" y="0"/>
          <a:ext cx="0" cy="0"/>
          <a:chOff x="0" y="0"/>
          <a:chExt cx="0" cy="0"/>
        </a:xfrm>
      </p:grpSpPr>
      <p:sp>
        <p:nvSpPr>
          <p:cNvPr id="92" name="Google Shape;92;p9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 name="Google Shape;93;p92"/>
          <p:cNvSpPr/>
          <p:nvPr>
            <p:ph idx="2" type="pic"/>
          </p:nvPr>
        </p:nvSpPr>
        <p:spPr>
          <a:xfrm>
            <a:off x="1792288" y="612775"/>
            <a:ext cx="5486400" cy="4114800"/>
          </a:xfrm>
          <a:prstGeom prst="rect">
            <a:avLst/>
          </a:prstGeom>
          <a:noFill/>
          <a:ln>
            <a:noFill/>
          </a:ln>
        </p:spPr>
      </p:sp>
      <p:sp>
        <p:nvSpPr>
          <p:cNvPr id="94" name="Google Shape;94;p9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5" name="Google Shape;95;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98" name="Shape 98"/>
        <p:cNvGrpSpPr/>
        <p:nvPr/>
      </p:nvGrpSpPr>
      <p:grpSpPr>
        <a:xfrm>
          <a:off x="0" y="0"/>
          <a:ext cx="0" cy="0"/>
          <a:chOff x="0" y="0"/>
          <a:chExt cx="0" cy="0"/>
        </a:xfrm>
      </p:grpSpPr>
      <p:sp>
        <p:nvSpPr>
          <p:cNvPr id="99" name="Google Shape;99;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 name="Google Shape;100;p9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 name="Google Shape;101;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縦書きテキスト" type="vertTitleAndTx">
  <p:cSld name="VERTICAL_TITLE_AND_VERTICAL_TEXT">
    <p:spTree>
      <p:nvGrpSpPr>
        <p:cNvPr id="104" name="Shape 104"/>
        <p:cNvGrpSpPr/>
        <p:nvPr/>
      </p:nvGrpSpPr>
      <p:grpSpPr>
        <a:xfrm>
          <a:off x="0" y="0"/>
          <a:ext cx="0" cy="0"/>
          <a:chOff x="0" y="0"/>
          <a:chExt cx="0" cy="0"/>
        </a:xfrm>
      </p:grpSpPr>
      <p:sp>
        <p:nvSpPr>
          <p:cNvPr id="105" name="Google Shape;105;p9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6" name="Google Shape;106;p9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7" name="Google Shape;107;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9" name="Shape 19"/>
        <p:cNvGrpSpPr/>
        <p:nvPr/>
      </p:nvGrpSpPr>
      <p:grpSpPr>
        <a:xfrm>
          <a:off x="0" y="0"/>
          <a:ext cx="0" cy="0"/>
          <a:chOff x="0" y="0"/>
          <a:chExt cx="0" cy="0"/>
        </a:xfrm>
      </p:grpSpPr>
      <p:sp>
        <p:nvSpPr>
          <p:cNvPr id="20" name="Google Shape;20;p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8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クリップ アート" showMasterSp="0" type="txAndClipArt">
  <p:cSld name="TEXT_AND_CLIPART">
    <p:spTree>
      <p:nvGrpSpPr>
        <p:cNvPr id="25" name="Shape 25"/>
        <p:cNvGrpSpPr/>
        <p:nvPr/>
      </p:nvGrpSpPr>
      <p:grpSpPr>
        <a:xfrm>
          <a:off x="0" y="0"/>
          <a:ext cx="0" cy="0"/>
          <a:chOff x="0" y="0"/>
          <a:chExt cx="0" cy="0"/>
        </a:xfrm>
      </p:grpSpPr>
      <p:sp>
        <p:nvSpPr>
          <p:cNvPr id="26" name="Google Shape;26;p82"/>
          <p:cNvSpPr txBox="1"/>
          <p:nvPr>
            <p:ph type="title"/>
          </p:nvPr>
        </p:nvSpPr>
        <p:spPr>
          <a:xfrm>
            <a:off x="685800" y="465138"/>
            <a:ext cx="7772400" cy="14319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82"/>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82"/>
          <p:cNvSpPr/>
          <p:nvPr>
            <p:ph idx="2" type="clipArt"/>
          </p:nvPr>
        </p:nvSpPr>
        <p:spPr>
          <a:xfrm>
            <a:off x="4648200" y="1981200"/>
            <a:ext cx="3810000" cy="4114800"/>
          </a:xfrm>
          <a:prstGeom prst="rect">
            <a:avLst/>
          </a:prstGeom>
          <a:noFill/>
          <a:ln>
            <a:noFill/>
          </a:ln>
        </p:spPr>
      </p:sp>
      <p:sp>
        <p:nvSpPr>
          <p:cNvPr id="29" name="Google Shape;29;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32" name="Shape 32"/>
        <p:cNvGrpSpPr/>
        <p:nvPr/>
      </p:nvGrpSpPr>
      <p:grpSpPr>
        <a:xfrm>
          <a:off x="0" y="0"/>
          <a:ext cx="0" cy="0"/>
          <a:chOff x="0" y="0"/>
          <a:chExt cx="0" cy="0"/>
        </a:xfrm>
      </p:grpSpPr>
      <p:sp>
        <p:nvSpPr>
          <p:cNvPr id="33" name="Google Shape;33;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グラフ" showMasterSp="0" type="chart">
  <p:cSld name="CHART">
    <p:spTree>
      <p:nvGrpSpPr>
        <p:cNvPr id="37" name="Shape 37"/>
        <p:cNvGrpSpPr/>
        <p:nvPr/>
      </p:nvGrpSpPr>
      <p:grpSpPr>
        <a:xfrm>
          <a:off x="0" y="0"/>
          <a:ext cx="0" cy="0"/>
          <a:chOff x="0" y="0"/>
          <a:chExt cx="0" cy="0"/>
        </a:xfrm>
      </p:grpSpPr>
      <p:sp>
        <p:nvSpPr>
          <p:cNvPr id="38" name="Google Shape;38;p84"/>
          <p:cNvSpPr txBox="1"/>
          <p:nvPr>
            <p:ph type="title"/>
          </p:nvPr>
        </p:nvSpPr>
        <p:spPr>
          <a:xfrm>
            <a:off x="685800" y="465138"/>
            <a:ext cx="7772400" cy="14319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84"/>
          <p:cNvSpPr/>
          <p:nvPr>
            <p:ph idx="2" type="chart"/>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 name="Google Shape;40;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図表または組織図" type="dgm">
  <p:cSld name="DIAGRAM">
    <p:spTree>
      <p:nvGrpSpPr>
        <p:cNvPr id="43" name="Shape 43"/>
        <p:cNvGrpSpPr/>
        <p:nvPr/>
      </p:nvGrpSpPr>
      <p:grpSpPr>
        <a:xfrm>
          <a:off x="0" y="0"/>
          <a:ext cx="0" cy="0"/>
          <a:chOff x="0" y="0"/>
          <a:chExt cx="0" cy="0"/>
        </a:xfrm>
      </p:grpSpPr>
      <p:sp>
        <p:nvSpPr>
          <p:cNvPr id="44" name="Google Shape;44;p85"/>
          <p:cNvSpPr txBox="1"/>
          <p:nvPr>
            <p:ph type="title"/>
          </p:nvPr>
        </p:nvSpPr>
        <p:spPr>
          <a:xfrm>
            <a:off x="317500" y="722313"/>
            <a:ext cx="8637588" cy="762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 name="Google Shape;45;p85"/>
          <p:cNvSpPr/>
          <p:nvPr>
            <p:ph idx="2" type="dgm"/>
          </p:nvPr>
        </p:nvSpPr>
        <p:spPr>
          <a:xfrm>
            <a:off x="328613" y="1941513"/>
            <a:ext cx="8208962"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 name="Google Shape;46;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49" name="Shape 49"/>
        <p:cNvGrpSpPr/>
        <p:nvPr/>
      </p:nvGrpSpPr>
      <p:grpSpPr>
        <a:xfrm>
          <a:off x="0" y="0"/>
          <a:ext cx="0" cy="0"/>
          <a:chOff x="0" y="0"/>
          <a:chExt cx="0" cy="0"/>
        </a:xfrm>
      </p:grpSpPr>
      <p:sp>
        <p:nvSpPr>
          <p:cNvPr id="50" name="Google Shape;50;p8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 name="Google Shape;51;p8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2" name="Google Shape;52;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55" name="Shape 55"/>
        <p:cNvGrpSpPr/>
        <p:nvPr/>
      </p:nvGrpSpPr>
      <p:grpSpPr>
        <a:xfrm>
          <a:off x="0" y="0"/>
          <a:ext cx="0" cy="0"/>
          <a:chOff x="0" y="0"/>
          <a:chExt cx="0" cy="0"/>
        </a:xfrm>
      </p:grpSpPr>
      <p:sp>
        <p:nvSpPr>
          <p:cNvPr id="56" name="Google Shape;56;p8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 name="Google Shape;57;p8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8" name="Google Shape;58;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グラフ" type="txAndChart">
  <p:cSld name="TEXT_AND_CHART">
    <p:spTree>
      <p:nvGrpSpPr>
        <p:cNvPr id="61" name="Shape 61"/>
        <p:cNvGrpSpPr/>
        <p:nvPr/>
      </p:nvGrpSpPr>
      <p:grpSpPr>
        <a:xfrm>
          <a:off x="0" y="0"/>
          <a:ext cx="0" cy="0"/>
          <a:chOff x="0" y="0"/>
          <a:chExt cx="0" cy="0"/>
        </a:xfrm>
      </p:grpSpPr>
      <p:sp>
        <p:nvSpPr>
          <p:cNvPr id="62" name="Google Shape;62;p88"/>
          <p:cNvSpPr txBox="1"/>
          <p:nvPr>
            <p:ph type="title"/>
          </p:nvPr>
        </p:nvSpPr>
        <p:spPr>
          <a:xfrm>
            <a:off x="317500" y="722313"/>
            <a:ext cx="8637588" cy="762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88"/>
          <p:cNvSpPr txBox="1"/>
          <p:nvPr>
            <p:ph idx="1" type="body"/>
          </p:nvPr>
        </p:nvSpPr>
        <p:spPr>
          <a:xfrm>
            <a:off x="328613" y="1941513"/>
            <a:ext cx="4027487"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 name="Google Shape;64;p88"/>
          <p:cNvSpPr/>
          <p:nvPr>
            <p:ph idx="2" type="chart"/>
          </p:nvPr>
        </p:nvSpPr>
        <p:spPr>
          <a:xfrm>
            <a:off x="4508500" y="1941513"/>
            <a:ext cx="4029075"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8000">
              <a:schemeClr val="lt1"/>
            </a:gs>
            <a:gs pos="100000">
              <a:srgbClr val="92D050"/>
            </a:gs>
          </a:gsLst>
          <a:lin ang="5400000" scaled="0"/>
        </a:gradFill>
      </p:bgPr>
    </p:bg>
    <p:spTree>
      <p:nvGrpSpPr>
        <p:cNvPr id="9" name="Shape 9"/>
        <p:cNvGrpSpPr/>
        <p:nvPr/>
      </p:nvGrpSpPr>
      <p:grpSpPr>
        <a:xfrm>
          <a:off x="0" y="0"/>
          <a:ext cx="0" cy="0"/>
          <a:chOff x="0" y="0"/>
          <a:chExt cx="0" cy="0"/>
        </a:xfrm>
      </p:grpSpPr>
      <p:sp>
        <p:nvSpPr>
          <p:cNvPr id="10" name="Google Shape;10;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7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vmlDrawing" Target="../drawings/vmlDrawing1.vml"/><Relationship Id="rId4" Type="http://schemas.openxmlformats.org/officeDocument/2006/relationships/image" Target="../media/image18.jpg"/><Relationship Id="rId5" Type="http://schemas.openxmlformats.org/officeDocument/2006/relationships/oleObject" Target="../embeddings/oleObject1.bin"/><Relationship Id="rId6" Type="http://schemas.openxmlformats.org/officeDocument/2006/relationships/oleObject" Target="../embeddings/oleObject1.bin"/><Relationship Id="rId7" Type="http://schemas.openxmlformats.org/officeDocument/2006/relationships/image" Target="../media/image24.png"/></Relationships>
</file>

<file path=ppt/slides/_rels/slide12.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vmlDrawing" Target="../drawings/vmlDrawing2.vml"/><Relationship Id="rId4" Type="http://schemas.openxmlformats.org/officeDocument/2006/relationships/oleObject" Target="../embeddings/oleObject2.bin"/><Relationship Id="rId9" Type="http://schemas.openxmlformats.org/officeDocument/2006/relationships/oleObject" Target="../embeddings/oleObject3.bin"/><Relationship Id="rId5" Type="http://schemas.openxmlformats.org/officeDocument/2006/relationships/oleObject" Target="../embeddings/oleObject2.bin"/><Relationship Id="rId6" Type="http://schemas.openxmlformats.org/officeDocument/2006/relationships/image" Target="../media/image20.png"/><Relationship Id="rId7" Type="http://schemas.openxmlformats.org/officeDocument/2006/relationships/image" Target="../media/image17.jpg"/><Relationship Id="rId8"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vmlDrawing" Target="../drawings/vmlDrawing3.vml"/><Relationship Id="rId4" Type="http://schemas.openxmlformats.org/officeDocument/2006/relationships/oleObject" Target="../embeddings/oleObject4.bin"/><Relationship Id="rId5" Type="http://schemas.openxmlformats.org/officeDocument/2006/relationships/oleObject" Target="../embeddings/oleObject4.bin"/><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vmlDrawing" Target="../drawings/vmlDrawing4.vml"/><Relationship Id="rId4" Type="http://schemas.openxmlformats.org/officeDocument/2006/relationships/oleObject" Target="../embeddings/oleObject5.bin"/><Relationship Id="rId9" Type="http://schemas.openxmlformats.org/officeDocument/2006/relationships/image" Target="../media/image35.png"/><Relationship Id="rId5" Type="http://schemas.openxmlformats.org/officeDocument/2006/relationships/oleObject" Target="../embeddings/oleObject5.bin"/><Relationship Id="rId6" Type="http://schemas.openxmlformats.org/officeDocument/2006/relationships/image" Target="../media/image30.png"/><Relationship Id="rId7" Type="http://schemas.openxmlformats.org/officeDocument/2006/relationships/oleObject" Target="../embeddings/oleObject6.bin"/><Relationship Id="rId8"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vmlDrawing" Target="../drawings/vmlDrawing5.vml"/><Relationship Id="rId4" Type="http://schemas.openxmlformats.org/officeDocument/2006/relationships/oleObject" Target="../embeddings/oleObject7.bin"/><Relationship Id="rId5" Type="http://schemas.openxmlformats.org/officeDocument/2006/relationships/oleObject" Target="../embeddings/oleObject7.bin"/><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vmlDrawing" Target="../drawings/vmlDrawing6.vml"/><Relationship Id="rId4" Type="http://schemas.openxmlformats.org/officeDocument/2006/relationships/oleObject" Target="../embeddings/oleObject8.bin"/><Relationship Id="rId5" Type="http://schemas.openxmlformats.org/officeDocument/2006/relationships/oleObject" Target="../embeddings/oleObject8.bin"/><Relationship Id="rId6"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vmlDrawing" Target="../drawings/vmlDrawing7.vml"/><Relationship Id="rId4" Type="http://schemas.openxmlformats.org/officeDocument/2006/relationships/oleObject" Target="../embeddings/oleObject9.bin"/><Relationship Id="rId5" Type="http://schemas.openxmlformats.org/officeDocument/2006/relationships/oleObject" Target="../embeddings/oleObject9.bin"/><Relationship Id="rId6"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39.jpg"/><Relationship Id="rId6"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vmlDrawing" Target="../drawings/vmlDrawing8.vml"/><Relationship Id="rId4" Type="http://schemas.openxmlformats.org/officeDocument/2006/relationships/oleObject" Target="../embeddings/oleObject10.bin"/><Relationship Id="rId9" Type="http://schemas.openxmlformats.org/officeDocument/2006/relationships/image" Target="../media/image46.jpg"/><Relationship Id="rId5" Type="http://schemas.openxmlformats.org/officeDocument/2006/relationships/oleObject" Target="../embeddings/oleObject10.bin"/><Relationship Id="rId6" Type="http://schemas.openxmlformats.org/officeDocument/2006/relationships/image" Target="../media/image51.png"/><Relationship Id="rId7" Type="http://schemas.openxmlformats.org/officeDocument/2006/relationships/image" Target="../media/image48.jpg"/><Relationship Id="rId8"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9.jpg"/><Relationship Id="rId4" Type="http://schemas.openxmlformats.org/officeDocument/2006/relationships/image" Target="../media/image42.jpg"/><Relationship Id="rId5"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7.jpg"/><Relationship Id="rId4" Type="http://schemas.openxmlformats.org/officeDocument/2006/relationships/image" Target="../media/image50.jpg"/><Relationship Id="rId5" Type="http://schemas.openxmlformats.org/officeDocument/2006/relationships/image" Target="../media/image40.jpg"/><Relationship Id="rId6"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chart" Target="../charts/char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5.jpg"/><Relationship Id="rId4"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5.jpg"/><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5.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9.jpg"/><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1.jpg"/><Relationship Id="rId4" Type="http://schemas.openxmlformats.org/officeDocument/2006/relationships/image" Target="../media/image7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5.png"/><Relationship Id="rId4" Type="http://schemas.openxmlformats.org/officeDocument/2006/relationships/image" Target="../media/image72.jpg"/><Relationship Id="rId5" Type="http://schemas.openxmlformats.org/officeDocument/2006/relationships/image" Target="../media/image6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4.jp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7.jpg"/><Relationship Id="rId4" Type="http://schemas.openxmlformats.org/officeDocument/2006/relationships/image" Target="../media/image76.jpg"/><Relationship Id="rId5" Type="http://schemas.openxmlformats.org/officeDocument/2006/relationships/image" Target="../media/image7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1.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9.jpg"/><Relationship Id="rId4" Type="http://schemas.openxmlformats.org/officeDocument/2006/relationships/image" Target="../media/image83.jpg"/><Relationship Id="rId5" Type="http://schemas.openxmlformats.org/officeDocument/2006/relationships/image" Target="../media/image8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2.gif"/><Relationship Id="rId4" Type="http://schemas.openxmlformats.org/officeDocument/2006/relationships/image" Target="../media/image86.jpg"/><Relationship Id="rId5" Type="http://schemas.openxmlformats.org/officeDocument/2006/relationships/image" Target="../media/image88.jpg"/><Relationship Id="rId6" Type="http://schemas.openxmlformats.org/officeDocument/2006/relationships/image" Target="../media/image8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3.jp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14.jpg"/><Relationship Id="rId8"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3.jp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14.jpg"/><Relationship Id="rId8"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
          <p:cNvPicPr preferRelativeResize="0"/>
          <p:nvPr/>
        </p:nvPicPr>
        <p:blipFill rotWithShape="1">
          <a:blip r:embed="rId3">
            <a:alphaModFix/>
          </a:blip>
          <a:srcRect b="0" l="0" r="0" t="0"/>
          <a:stretch/>
        </p:blipFill>
        <p:spPr>
          <a:xfrm>
            <a:off x="779203" y="111000"/>
            <a:ext cx="10302887" cy="6868592"/>
          </a:xfrm>
          <a:prstGeom prst="rect">
            <a:avLst/>
          </a:prstGeom>
          <a:noFill/>
          <a:ln>
            <a:noFill/>
          </a:ln>
        </p:spPr>
      </p:pic>
      <p:sp>
        <p:nvSpPr>
          <p:cNvPr id="116" name="Google Shape;116;p1"/>
          <p:cNvSpPr txBox="1"/>
          <p:nvPr>
            <p:ph idx="4294967295" type="ctrTitle"/>
          </p:nvPr>
        </p:nvSpPr>
        <p:spPr>
          <a:xfrm>
            <a:off x="-612775" y="620713"/>
            <a:ext cx="7772400" cy="18605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0" i="0" lang="ja-JP" sz="9600" u="none" cap="none" strike="noStrike">
                <a:solidFill>
                  <a:schemeClr val="dk1"/>
                </a:solidFill>
                <a:latin typeface="Calibri"/>
                <a:ea typeface="Calibri"/>
                <a:cs typeface="Calibri"/>
                <a:sym typeface="Calibri"/>
              </a:rPr>
            </a:br>
            <a:endParaRPr b="0" i="0" sz="8000" u="none" cap="none" strike="noStrike">
              <a:solidFill>
                <a:schemeClr val="dk1"/>
              </a:solidFill>
              <a:latin typeface="Calibri"/>
              <a:ea typeface="Calibri"/>
              <a:cs typeface="Calibri"/>
              <a:sym typeface="Calibri"/>
            </a:endParaRPr>
          </a:p>
        </p:txBody>
      </p:sp>
      <p:sp>
        <p:nvSpPr>
          <p:cNvPr id="117" name="Google Shape;117;p1"/>
          <p:cNvSpPr txBox="1"/>
          <p:nvPr>
            <p:ph idx="4294967295" type="subTitle"/>
          </p:nvPr>
        </p:nvSpPr>
        <p:spPr>
          <a:xfrm>
            <a:off x="2555776" y="4077072"/>
            <a:ext cx="6400800" cy="24031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Noto Sans Symbols"/>
              <a:buNone/>
            </a:pPr>
            <a:r>
              <a:rPr b="0" i="0" lang="ja-JP" sz="3200" u="none" cap="none" strike="noStrike">
                <a:solidFill>
                  <a:schemeClr val="dk1"/>
                </a:solidFill>
                <a:latin typeface="Calibri"/>
                <a:ea typeface="Calibri"/>
                <a:cs typeface="Calibri"/>
                <a:sym typeface="Calibri"/>
              </a:rPr>
              <a:t>神谷　要　</a:t>
            </a:r>
            <a:br>
              <a:rPr b="0" i="0" lang="ja-JP" sz="3200" u="none" cap="none" strike="noStrike">
                <a:solidFill>
                  <a:schemeClr val="dk1"/>
                </a:solidFill>
                <a:latin typeface="Calibri"/>
                <a:ea typeface="Calibri"/>
                <a:cs typeface="Calibri"/>
                <a:sym typeface="Calibri"/>
              </a:rPr>
            </a:br>
            <a:r>
              <a:rPr b="0" i="0" lang="ja-JP" sz="3200" u="none" cap="none" strike="noStrike">
                <a:solidFill>
                  <a:schemeClr val="dk1"/>
                </a:solidFill>
                <a:latin typeface="Calibri"/>
                <a:ea typeface="Calibri"/>
                <a:cs typeface="Calibri"/>
                <a:sym typeface="Calibri"/>
              </a:rPr>
              <a:t>(公益財団法人　</a:t>
            </a:r>
            <a:endParaRPr/>
          </a:p>
          <a:p>
            <a:pPr indent="0" lvl="0" marL="0" marR="0" rtl="0" algn="r">
              <a:spcBef>
                <a:spcPts val="640"/>
              </a:spcBef>
              <a:spcAft>
                <a:spcPts val="0"/>
              </a:spcAft>
              <a:buClr>
                <a:schemeClr val="dk1"/>
              </a:buClr>
              <a:buSzPts val="3200"/>
              <a:buFont typeface="Noto Sans Symbols"/>
              <a:buNone/>
            </a:pPr>
            <a:r>
              <a:rPr b="0" i="0" lang="ja-JP" sz="3200" u="none" cap="none" strike="noStrike">
                <a:solidFill>
                  <a:schemeClr val="dk1"/>
                </a:solidFill>
                <a:latin typeface="Calibri"/>
                <a:ea typeface="Calibri"/>
                <a:cs typeface="Calibri"/>
                <a:sym typeface="Calibri"/>
              </a:rPr>
              <a:t>中海水鳥国際交流基金財団)</a:t>
            </a:r>
            <a:endParaRPr b="0" i="0" sz="3200" u="none" cap="none" strike="noStrike">
              <a:solidFill>
                <a:schemeClr val="dk1"/>
              </a:solidFill>
              <a:latin typeface="Calibri"/>
              <a:ea typeface="Calibri"/>
              <a:cs typeface="Calibri"/>
              <a:sym typeface="Calibri"/>
            </a:endParaRPr>
          </a:p>
        </p:txBody>
      </p:sp>
      <p:sp>
        <p:nvSpPr>
          <p:cNvPr id="118" name="Google Shape;118;p1"/>
          <p:cNvSpPr txBox="1"/>
          <p:nvPr/>
        </p:nvSpPr>
        <p:spPr>
          <a:xfrm>
            <a:off x="1515714" y="1213259"/>
            <a:ext cx="761137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4800" u="none" cap="none" strike="noStrike">
                <a:solidFill>
                  <a:schemeClr val="dk1"/>
                </a:solidFill>
                <a:latin typeface="Arial"/>
                <a:ea typeface="Arial"/>
                <a:cs typeface="Arial"/>
                <a:sym typeface="Arial"/>
              </a:rPr>
              <a:t>中海に自然再生された湿地</a:t>
            </a:r>
            <a:endParaRPr sz="4800">
              <a:solidFill>
                <a:schemeClr val="dk1"/>
              </a:solidFill>
              <a:latin typeface="Arial"/>
              <a:ea typeface="Arial"/>
              <a:cs typeface="Arial"/>
              <a:sym typeface="Arial"/>
            </a:endParaRPr>
          </a:p>
          <a:p>
            <a:pPr indent="0" lvl="0" marL="0" marR="0" rtl="0" algn="l">
              <a:spcBef>
                <a:spcPts val="0"/>
              </a:spcBef>
              <a:spcAft>
                <a:spcPts val="0"/>
              </a:spcAft>
              <a:buNone/>
            </a:pPr>
            <a:r>
              <a:rPr lang="ja-JP" sz="4800">
                <a:solidFill>
                  <a:schemeClr val="dk1"/>
                </a:solidFill>
                <a:latin typeface="Arial"/>
                <a:ea typeface="Arial"/>
                <a:cs typeface="Arial"/>
                <a:sym typeface="Arial"/>
              </a:rPr>
              <a:t>米子水鳥公園</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0"/>
          <p:cNvSpPr txBox="1"/>
          <p:nvPr/>
        </p:nvSpPr>
        <p:spPr>
          <a:xfrm>
            <a:off x="685800" y="2564904"/>
            <a:ext cx="7772400" cy="7016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ja-JP" sz="4000">
                <a:solidFill>
                  <a:schemeClr val="dk1"/>
                </a:solidFill>
                <a:latin typeface="Calibri"/>
                <a:ea typeface="Calibri"/>
                <a:cs typeface="Calibri"/>
                <a:sym typeface="Calibri"/>
              </a:rPr>
              <a:t>II コハクチョウの生態</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コハクチョウ96dpi" id="228" name="Google Shape;228;p11"/>
          <p:cNvPicPr preferRelativeResize="0"/>
          <p:nvPr/>
        </p:nvPicPr>
        <p:blipFill rotWithShape="1">
          <a:blip r:embed="rId4">
            <a:alphaModFix/>
          </a:blip>
          <a:srcRect b="0" l="0" r="0" t="0"/>
          <a:stretch/>
        </p:blipFill>
        <p:spPr>
          <a:xfrm>
            <a:off x="1143000" y="1828800"/>
            <a:ext cx="6934200" cy="4344988"/>
          </a:xfrm>
          <a:prstGeom prst="rect">
            <a:avLst/>
          </a:prstGeom>
          <a:noFill/>
          <a:ln>
            <a:noFill/>
          </a:ln>
        </p:spPr>
      </p:pic>
      <p:graphicFrame>
        <p:nvGraphicFramePr>
          <p:cNvPr id="229" name="Google Shape;229;p11"/>
          <p:cNvGraphicFramePr/>
          <p:nvPr/>
        </p:nvGraphicFramePr>
        <p:xfrm>
          <a:off x="1143000" y="1828800"/>
          <a:ext cx="6934200" cy="4346575"/>
        </p:xfrm>
        <a:graphic>
          <a:graphicData uri="http://schemas.openxmlformats.org/presentationml/2006/ole">
            <mc:AlternateContent>
              <mc:Choice Requires="v">
                <p:oleObj r:id="rId5" imgH="4346575" imgW="6934200" progId="" spid="_x0000_s1">
                  <p:embed/>
                </p:oleObj>
              </mc:Choice>
              <mc:Fallback>
                <p:oleObj r:id="rId6" imgH="4346575" imgW="6934200" progId="">
                  <p:embed/>
                  <p:pic>
                    <p:nvPicPr>
                      <p:cNvPr id="229" name="Google Shape;229;p11"/>
                      <p:cNvPicPr preferRelativeResize="0"/>
                      <p:nvPr/>
                    </p:nvPicPr>
                    <p:blipFill rotWithShape="1">
                      <a:blip r:embed="rId7">
                        <a:alphaModFix/>
                      </a:blip>
                      <a:srcRect b="0" l="0" r="0" t="0"/>
                      <a:stretch/>
                    </p:blipFill>
                    <p:spPr>
                      <a:xfrm>
                        <a:off x="1143000" y="1828800"/>
                        <a:ext cx="6934200" cy="4346575"/>
                      </a:xfrm>
                      <a:prstGeom prst="rect">
                        <a:avLst/>
                      </a:prstGeom>
                      <a:noFill/>
                      <a:ln>
                        <a:noFill/>
                      </a:ln>
                    </p:spPr>
                  </p:pic>
                </p:oleObj>
              </mc:Fallback>
            </mc:AlternateContent>
          </a:graphicData>
        </a:graphic>
      </p:graphicFrame>
      <p:sp>
        <p:nvSpPr>
          <p:cNvPr id="230" name="Google Shape;230;p11"/>
          <p:cNvSpPr txBox="1"/>
          <p:nvPr>
            <p:ph type="title"/>
          </p:nvPr>
        </p:nvSpPr>
        <p:spPr>
          <a:xfrm>
            <a:off x="685800" y="830275"/>
            <a:ext cx="8146800" cy="701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4000"/>
              <a:t>現在の中海のコハクチョウの生態</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500"/>
                                        <p:tgtEl>
                                          <p:spTgt spid="228"/>
                                        </p:tgtEl>
                                        <p:attrNameLst>
                                          <p:attrName>ppt_w</p:attrName>
                                        </p:attrNameLst>
                                      </p:cBhvr>
                                      <p:tavLst>
                                        <p:tav fmla="" tm="0">
                                          <p:val>
                                            <p:strVal val="0"/>
                                          </p:val>
                                        </p:tav>
                                        <p:tav fmla="" tm="100000">
                                          <p:val>
                                            <p:strVal val="#ppt_w"/>
                                          </p:val>
                                        </p:tav>
                                      </p:tavLst>
                                    </p:anim>
                                    <p:anim calcmode="lin" valueType="num">
                                      <p:cBhvr additive="base">
                                        <p:cTn dur="500"/>
                                        <p:tgtEl>
                                          <p:spTgt spid="2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2"/>
          <p:cNvSpPr/>
          <p:nvPr/>
        </p:nvSpPr>
        <p:spPr>
          <a:xfrm>
            <a:off x="1150939" y="617538"/>
            <a:ext cx="7165478" cy="11430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lang="ja-JP" sz="4400">
                <a:solidFill>
                  <a:schemeClr val="dk2"/>
                </a:solidFill>
                <a:latin typeface="MS PGothic"/>
                <a:ea typeface="MS PGothic"/>
                <a:cs typeface="MS PGothic"/>
                <a:sym typeface="MS PGothic"/>
              </a:rPr>
              <a:t>中海におけるコハクチョウの生息域</a:t>
            </a:r>
            <a:endParaRPr b="1" sz="2800">
              <a:solidFill>
                <a:schemeClr val="dk2"/>
              </a:solidFill>
              <a:latin typeface="MS PGothic"/>
              <a:ea typeface="MS PGothic"/>
              <a:cs typeface="MS PGothic"/>
              <a:sym typeface="MS PGothic"/>
            </a:endParaRPr>
          </a:p>
        </p:txBody>
      </p:sp>
      <p:graphicFrame>
        <p:nvGraphicFramePr>
          <p:cNvPr id="236" name="Google Shape;236;p12"/>
          <p:cNvGraphicFramePr/>
          <p:nvPr/>
        </p:nvGraphicFramePr>
        <p:xfrm>
          <a:off x="1547813" y="1916113"/>
          <a:ext cx="6769100" cy="4686300"/>
        </p:xfrm>
        <a:graphic>
          <a:graphicData uri="http://schemas.openxmlformats.org/presentationml/2006/ole">
            <mc:AlternateContent>
              <mc:Choice Requires="v">
                <p:oleObj r:id="rId4" imgH="4686300" imgW="6769100" progId="PowerPoint.Slide.8" spid="_x0000_s1">
                  <p:embed/>
                </p:oleObj>
              </mc:Choice>
              <mc:Fallback>
                <p:oleObj r:id="rId5" imgH="4686300" imgW="6769100" progId="PowerPoint.Slide.8">
                  <p:embed/>
                  <p:pic>
                    <p:nvPicPr>
                      <p:cNvPr id="236" name="Google Shape;236;p12"/>
                      <p:cNvPicPr preferRelativeResize="0"/>
                      <p:nvPr/>
                    </p:nvPicPr>
                    <p:blipFill rotWithShape="1">
                      <a:blip r:embed="rId6">
                        <a:alphaModFix/>
                      </a:blip>
                      <a:srcRect b="0" l="0" r="0" t="0"/>
                      <a:stretch/>
                    </p:blipFill>
                    <p:spPr>
                      <a:xfrm>
                        <a:off x="1547813" y="1916113"/>
                        <a:ext cx="6769100" cy="4686300"/>
                      </a:xfrm>
                      <a:prstGeom prst="rect">
                        <a:avLst/>
                      </a:prstGeom>
                      <a:noFill/>
                      <a:ln>
                        <a:noFill/>
                      </a:ln>
                    </p:spPr>
                  </p:pic>
                </p:oleObj>
              </mc:Fallback>
            </mc:AlternateContent>
          </a:graphicData>
        </a:graphic>
      </p:graphicFrame>
      <p:sp>
        <p:nvSpPr>
          <p:cNvPr id="237" name="Google Shape;237;p12"/>
          <p:cNvSpPr/>
          <p:nvPr/>
        </p:nvSpPr>
        <p:spPr>
          <a:xfrm>
            <a:off x="2462213" y="4876800"/>
            <a:ext cx="703262" cy="457200"/>
          </a:xfrm>
          <a:prstGeom prst="ellipse">
            <a:avLst/>
          </a:prstGeom>
          <a:solidFill>
            <a:srgbClr val="FF00FF">
              <a:alpha val="49803"/>
            </a:srgbClr>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400">
                <a:solidFill>
                  <a:schemeClr val="dk1"/>
                </a:solidFill>
                <a:latin typeface="Tahoma"/>
                <a:ea typeface="Tahoma"/>
                <a:cs typeface="Tahoma"/>
                <a:sym typeface="Tahoma"/>
              </a:rPr>
              <a:t>Iya area</a:t>
            </a:r>
            <a:endParaRPr/>
          </a:p>
        </p:txBody>
      </p:sp>
      <p:sp>
        <p:nvSpPr>
          <p:cNvPr id="238" name="Google Shape;238;p12"/>
          <p:cNvSpPr/>
          <p:nvPr/>
        </p:nvSpPr>
        <p:spPr>
          <a:xfrm>
            <a:off x="3165475" y="5029200"/>
            <a:ext cx="211138" cy="228600"/>
          </a:xfrm>
          <a:prstGeom prst="leftRightArrow">
            <a:avLst>
              <a:gd fmla="val 50000" name="adj1"/>
              <a:gd fmla="val 20000" name="adj2"/>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ネイチャーセンターとコハクチョウの群れ50dpi" id="239" name="Google Shape;239;p12"/>
          <p:cNvPicPr preferRelativeResize="0"/>
          <p:nvPr/>
        </p:nvPicPr>
        <p:blipFill rotWithShape="1">
          <a:blip r:embed="rId7">
            <a:alphaModFix/>
          </a:blip>
          <a:srcRect b="0" l="0" r="0" t="0"/>
          <a:stretch/>
        </p:blipFill>
        <p:spPr>
          <a:xfrm>
            <a:off x="6681788" y="2420938"/>
            <a:ext cx="2462212" cy="1673225"/>
          </a:xfrm>
          <a:prstGeom prst="rect">
            <a:avLst/>
          </a:prstGeom>
          <a:noFill/>
          <a:ln>
            <a:noFill/>
          </a:ln>
        </p:spPr>
      </p:pic>
      <p:graphicFrame>
        <p:nvGraphicFramePr>
          <p:cNvPr id="240" name="Google Shape;240;p12"/>
          <p:cNvGraphicFramePr/>
          <p:nvPr/>
        </p:nvGraphicFramePr>
        <p:xfrm>
          <a:off x="-431800" y="4130675"/>
          <a:ext cx="3887788" cy="2436813"/>
        </p:xfrm>
        <a:graphic>
          <a:graphicData uri="http://schemas.openxmlformats.org/presentationml/2006/ole">
            <mc:AlternateContent>
              <mc:Choice Requires="v">
                <p:oleObj r:id="rId8" imgH="2436813" imgW="3887788" progId="" spid="_x0000_s2">
                  <p:embed/>
                </p:oleObj>
              </mc:Choice>
              <mc:Fallback>
                <p:oleObj r:id="rId9" imgH="2436813" imgW="3887788" progId="">
                  <p:embed/>
                  <p:pic>
                    <p:nvPicPr>
                      <p:cNvPr id="240" name="Google Shape;240;p12"/>
                      <p:cNvPicPr preferRelativeResize="0"/>
                      <p:nvPr/>
                    </p:nvPicPr>
                    <p:blipFill rotWithShape="1">
                      <a:blip r:embed="rId10">
                        <a:alphaModFix/>
                      </a:blip>
                      <a:srcRect b="0" l="0" r="0" t="0"/>
                      <a:stretch/>
                    </p:blipFill>
                    <p:spPr>
                      <a:xfrm>
                        <a:off x="-431800" y="4130675"/>
                        <a:ext cx="3887788" cy="2436813"/>
                      </a:xfrm>
                      <a:prstGeom prst="rect">
                        <a:avLst/>
                      </a:prstGeom>
                      <a:noFill/>
                      <a:ln>
                        <a:noFill/>
                      </a:ln>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3"/>
          <p:cNvSpPr txBox="1"/>
          <p:nvPr/>
        </p:nvSpPr>
        <p:spPr>
          <a:xfrm>
            <a:off x="755575" y="332650"/>
            <a:ext cx="8097000" cy="70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ja-JP" sz="4000">
                <a:solidFill>
                  <a:schemeClr val="dk1"/>
                </a:solidFill>
                <a:latin typeface="Calibri"/>
                <a:ea typeface="Calibri"/>
                <a:cs typeface="Calibri"/>
                <a:sym typeface="Calibri"/>
              </a:rPr>
              <a:t>現在の中海のコハクチョウの生態</a:t>
            </a:r>
            <a:endParaRPr/>
          </a:p>
        </p:txBody>
      </p:sp>
      <p:pic>
        <p:nvPicPr>
          <p:cNvPr id="246" name="Google Shape;246;p13"/>
          <p:cNvPicPr preferRelativeResize="0"/>
          <p:nvPr/>
        </p:nvPicPr>
        <p:blipFill rotWithShape="1">
          <a:blip r:embed="rId3">
            <a:alphaModFix/>
          </a:blip>
          <a:srcRect b="0" l="0" r="0" t="0"/>
          <a:stretch/>
        </p:blipFill>
        <p:spPr>
          <a:xfrm>
            <a:off x="1547664" y="1556792"/>
            <a:ext cx="5591605" cy="41937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1970年代ごろの中海</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aphicFrame>
        <p:nvGraphicFramePr>
          <p:cNvPr id="256" name="Google Shape;256;p15"/>
          <p:cNvGraphicFramePr/>
          <p:nvPr/>
        </p:nvGraphicFramePr>
        <p:xfrm>
          <a:off x="3048000" y="685800"/>
          <a:ext cx="3581400" cy="4610100"/>
        </p:xfrm>
        <a:graphic>
          <a:graphicData uri="http://schemas.openxmlformats.org/presentationml/2006/ole">
            <mc:AlternateContent>
              <mc:Choice Requires="v">
                <p:oleObj r:id="rId4" imgH="4610100" imgW="3581400" progId="" spid="_x0000_s1">
                  <p:embed/>
                </p:oleObj>
              </mc:Choice>
              <mc:Fallback>
                <p:oleObj r:id="rId5" imgH="4610100" imgW="3581400" progId="">
                  <p:embed/>
                  <p:pic>
                    <p:nvPicPr>
                      <p:cNvPr id="256" name="Google Shape;256;p15"/>
                      <p:cNvPicPr preferRelativeResize="0"/>
                      <p:nvPr/>
                    </p:nvPicPr>
                    <p:blipFill rotWithShape="1">
                      <a:blip r:embed="rId6">
                        <a:alphaModFix/>
                      </a:blip>
                      <a:srcRect b="0" l="0" r="0" t="0"/>
                      <a:stretch/>
                    </p:blipFill>
                    <p:spPr>
                      <a:xfrm>
                        <a:off x="3048000" y="685800"/>
                        <a:ext cx="3581400" cy="4610100"/>
                      </a:xfrm>
                      <a:prstGeom prst="rect">
                        <a:avLst/>
                      </a:prstGeom>
                      <a:noFill/>
                      <a:ln>
                        <a:noFill/>
                      </a:ln>
                    </p:spPr>
                  </p:pic>
                </p:oleObj>
              </mc:Fallback>
            </mc:AlternateContent>
          </a:graphicData>
        </a:graphic>
      </p:graphicFrame>
      <p:sp>
        <p:nvSpPr>
          <p:cNvPr id="257" name="Google Shape;257;p15"/>
          <p:cNvSpPr/>
          <p:nvPr/>
        </p:nvSpPr>
        <p:spPr>
          <a:xfrm>
            <a:off x="1905000" y="5516575"/>
            <a:ext cx="6490200" cy="1036500"/>
          </a:xfrm>
          <a:prstGeom prst="rect">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3600">
                <a:solidFill>
                  <a:srgbClr val="FF0000"/>
                </a:solidFill>
                <a:latin typeface="Arial"/>
                <a:ea typeface="Arial"/>
                <a:cs typeface="Arial"/>
                <a:sym typeface="Arial"/>
              </a:rPr>
              <a:t>中海白鳥保護の第一人者</a:t>
            </a:r>
            <a:endParaRPr/>
          </a:p>
          <a:p>
            <a:pPr indent="0" lvl="0" marL="0" marR="0" rtl="0" algn="ctr">
              <a:spcBef>
                <a:spcPts val="0"/>
              </a:spcBef>
              <a:spcAft>
                <a:spcPts val="0"/>
              </a:spcAft>
              <a:buNone/>
            </a:pPr>
            <a:r>
              <a:rPr lang="ja-JP" sz="3600">
                <a:solidFill>
                  <a:srgbClr val="FF0000"/>
                </a:solidFill>
                <a:latin typeface="Arial"/>
                <a:ea typeface="Arial"/>
                <a:cs typeface="Arial"/>
                <a:sym typeface="Arial"/>
              </a:rPr>
              <a:t>門脇　益一　(中海の白鳥より)</a:t>
            </a:r>
            <a:endParaRPr sz="3600">
              <a:solidFill>
                <a:srgbClr val="FF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宍道湖中海空撮" id="262" name="Google Shape;262;p16"/>
          <p:cNvPicPr preferRelativeResize="0"/>
          <p:nvPr/>
        </p:nvPicPr>
        <p:blipFill rotWithShape="1">
          <a:blip r:embed="rId3">
            <a:alphaModFix/>
          </a:blip>
          <a:srcRect b="0" l="0" r="0" t="0"/>
          <a:stretch/>
        </p:blipFill>
        <p:spPr>
          <a:xfrm>
            <a:off x="-267793" y="1124744"/>
            <a:ext cx="9679585" cy="5462736"/>
          </a:xfrm>
          <a:prstGeom prst="rect">
            <a:avLst/>
          </a:prstGeom>
          <a:noFill/>
          <a:ln>
            <a:noFill/>
          </a:ln>
        </p:spPr>
      </p:pic>
      <p:sp>
        <p:nvSpPr>
          <p:cNvPr id="263" name="Google Shape;263;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aphicFrame>
        <p:nvGraphicFramePr>
          <p:cNvPr id="268" name="Google Shape;268;p17"/>
          <p:cNvGraphicFramePr/>
          <p:nvPr/>
        </p:nvGraphicFramePr>
        <p:xfrm>
          <a:off x="609600" y="685800"/>
          <a:ext cx="6477000" cy="4964113"/>
        </p:xfrm>
        <a:graphic>
          <a:graphicData uri="http://schemas.openxmlformats.org/presentationml/2006/ole">
            <mc:AlternateContent>
              <mc:Choice Requires="v">
                <p:oleObj r:id="rId4" imgH="4964113" imgW="6477000" progId="" spid="_x0000_s1">
                  <p:embed/>
                </p:oleObj>
              </mc:Choice>
              <mc:Fallback>
                <p:oleObj r:id="rId5" imgH="4964113" imgW="6477000" progId="">
                  <p:embed/>
                  <p:pic>
                    <p:nvPicPr>
                      <p:cNvPr id="268" name="Google Shape;268;p17"/>
                      <p:cNvPicPr preferRelativeResize="0"/>
                      <p:nvPr/>
                    </p:nvPicPr>
                    <p:blipFill rotWithShape="1">
                      <a:blip r:embed="rId6">
                        <a:alphaModFix/>
                      </a:blip>
                      <a:srcRect b="0" l="0" r="0" t="0"/>
                      <a:stretch/>
                    </p:blipFill>
                    <p:spPr>
                      <a:xfrm>
                        <a:off x="609600" y="685800"/>
                        <a:ext cx="6477000" cy="4964113"/>
                      </a:xfrm>
                      <a:prstGeom prst="rect">
                        <a:avLst/>
                      </a:prstGeom>
                      <a:noFill/>
                      <a:ln>
                        <a:noFill/>
                      </a:ln>
                    </p:spPr>
                  </p:pic>
                </p:oleObj>
              </mc:Fallback>
            </mc:AlternateContent>
          </a:graphicData>
        </a:graphic>
      </p:graphicFrame>
      <p:graphicFrame>
        <p:nvGraphicFramePr>
          <p:cNvPr id="269" name="Google Shape;269;p17"/>
          <p:cNvGraphicFramePr/>
          <p:nvPr/>
        </p:nvGraphicFramePr>
        <p:xfrm>
          <a:off x="4648200" y="3668713"/>
          <a:ext cx="4495800" cy="3189287"/>
        </p:xfrm>
        <a:graphic>
          <a:graphicData uri="http://schemas.openxmlformats.org/presentationml/2006/ole">
            <mc:AlternateContent>
              <mc:Choice Requires="v">
                <p:oleObj r:id="rId7" imgH="3189287" imgW="4495800" progId="" spid="_x0000_s2">
                  <p:embed/>
                </p:oleObj>
              </mc:Choice>
              <mc:Fallback>
                <p:oleObj r:id="rId8" imgH="3189287" imgW="4495800" progId="">
                  <p:embed/>
                  <p:pic>
                    <p:nvPicPr>
                      <p:cNvPr id="269" name="Google Shape;269;p17"/>
                      <p:cNvPicPr preferRelativeResize="0"/>
                      <p:nvPr/>
                    </p:nvPicPr>
                    <p:blipFill rotWithShape="1">
                      <a:blip r:embed="rId9">
                        <a:alphaModFix/>
                      </a:blip>
                      <a:srcRect b="0" l="0" r="0" t="0"/>
                      <a:stretch/>
                    </p:blipFill>
                    <p:spPr>
                      <a:xfrm>
                        <a:off x="4648200" y="3668713"/>
                        <a:ext cx="4495800" cy="3189287"/>
                      </a:xfrm>
                      <a:prstGeom prst="rect">
                        <a:avLst/>
                      </a:prstGeom>
                      <a:noFill/>
                      <a:ln>
                        <a:noFill/>
                      </a:ln>
                    </p:spPr>
                  </p:pic>
                </p:oleObj>
              </mc:Fallback>
            </mc:AlternateContent>
          </a:graphicData>
        </a:graphic>
      </p:graphicFrame>
      <p:sp>
        <p:nvSpPr>
          <p:cNvPr id="270" name="Google Shape;270;p17"/>
          <p:cNvSpPr/>
          <p:nvPr/>
        </p:nvSpPr>
        <p:spPr>
          <a:xfrm>
            <a:off x="1994449" y="381000"/>
            <a:ext cx="6897900" cy="816000"/>
          </a:xfrm>
          <a:prstGeom prst="rect">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JP" sz="3600">
                <a:solidFill>
                  <a:srgbClr val="FF0000"/>
                </a:solidFill>
                <a:latin typeface="Arial"/>
                <a:ea typeface="Arial"/>
                <a:cs typeface="Arial"/>
                <a:sym typeface="Arial"/>
              </a:rPr>
              <a:t>揖屋工区のネグラ(1970年代)</a:t>
            </a:r>
            <a:endParaRPr sz="3600">
              <a:solidFill>
                <a:srgbClr val="FF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8"/>
          <p:cNvSpPr txBox="1"/>
          <p:nvPr>
            <p:ph idx="4294967295" type="subTitle"/>
          </p:nvPr>
        </p:nvSpPr>
        <p:spPr>
          <a:xfrm>
            <a:off x="611758" y="5937250"/>
            <a:ext cx="7920483" cy="647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D1B10"/>
              </a:buClr>
              <a:buSzPts val="2000"/>
              <a:buFont typeface="Arial"/>
              <a:buNone/>
            </a:pPr>
            <a:r>
              <a:rPr b="1" i="0" lang="ja-JP" sz="2000" u="none" cap="none" strike="noStrike">
                <a:solidFill>
                  <a:srgbClr val="1D1B10"/>
                </a:solidFill>
                <a:latin typeface="Calibri"/>
                <a:ea typeface="Calibri"/>
                <a:cs typeface="Calibri"/>
                <a:sym typeface="Calibri"/>
              </a:rPr>
              <a:t>図 中海周辺のコハクチョウの塒個体数(毎年1月一斉カウント時)</a:t>
            </a:r>
            <a:endParaRPr/>
          </a:p>
          <a:p>
            <a:pPr indent="0" lvl="0" marL="0" marR="0" rtl="0" algn="ctr">
              <a:lnSpc>
                <a:spcPct val="90000"/>
              </a:lnSpc>
              <a:spcBef>
                <a:spcPts val="360"/>
              </a:spcBef>
              <a:spcAft>
                <a:spcPts val="0"/>
              </a:spcAft>
              <a:buClr>
                <a:srgbClr val="1D1B10"/>
              </a:buClr>
              <a:buSzPts val="1800"/>
              <a:buFont typeface="Arial"/>
              <a:buNone/>
            </a:pPr>
            <a:r>
              <a:rPr b="0" i="0" lang="ja-JP" sz="1800" u="none" cap="none" strike="noStrike">
                <a:solidFill>
                  <a:srgbClr val="1D1B10"/>
                </a:solidFill>
                <a:latin typeface="Calibri"/>
                <a:ea typeface="Calibri"/>
                <a:cs typeface="Calibri"/>
                <a:sym typeface="Calibri"/>
              </a:rPr>
              <a:t>図は、日本野鳥の会(1991)に、米子水鳥公園の観察記録を加えて作成した。</a:t>
            </a:r>
            <a:endParaRPr/>
          </a:p>
        </p:txBody>
      </p:sp>
      <p:pic>
        <p:nvPicPr>
          <p:cNvPr id="277" name="Google Shape;277;p18"/>
          <p:cNvPicPr preferRelativeResize="0"/>
          <p:nvPr>
            <p:ph idx="4294967295" type="ctrTitle"/>
          </p:nvPr>
        </p:nvPicPr>
        <p:blipFill rotWithShape="1">
          <a:blip r:embed="rId3">
            <a:alphaModFix/>
          </a:blip>
          <a:srcRect b="0" l="0" r="0" t="0"/>
          <a:stretch/>
        </p:blipFill>
        <p:spPr>
          <a:xfrm>
            <a:off x="684213" y="692150"/>
            <a:ext cx="7775575" cy="5210175"/>
          </a:xfrm>
          <a:prstGeom prst="rect">
            <a:avLst/>
          </a:prstGeom>
          <a:noFill/>
          <a:ln>
            <a:noFill/>
          </a:ln>
        </p:spPr>
      </p:pic>
      <p:sp>
        <p:nvSpPr>
          <p:cNvPr id="278" name="Google Shape;278;p18"/>
          <p:cNvSpPr txBox="1"/>
          <p:nvPr/>
        </p:nvSpPr>
        <p:spPr>
          <a:xfrm>
            <a:off x="468313" y="333375"/>
            <a:ext cx="7937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ja-JP" sz="1800">
                <a:solidFill>
                  <a:schemeClr val="dk1"/>
                </a:solidFill>
                <a:latin typeface="Calibri"/>
                <a:ea typeface="Calibri"/>
                <a:cs typeface="Calibri"/>
                <a:sym typeface="Calibri"/>
              </a:rPr>
              <a:t>(個体)</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9"/>
          <p:cNvSpPr txBox="1"/>
          <p:nvPr>
            <p:ph type="title"/>
          </p:nvPr>
        </p:nvSpPr>
        <p:spPr>
          <a:xfrm>
            <a:off x="611560" y="404664"/>
            <a:ext cx="7772400" cy="14319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ハクチョウの本来の生態</a:t>
            </a:r>
            <a:endParaRPr/>
          </a:p>
        </p:txBody>
      </p:sp>
      <p:sp>
        <p:nvSpPr>
          <p:cNvPr id="284" name="Google Shape;284;p19"/>
          <p:cNvSpPr txBox="1"/>
          <p:nvPr/>
        </p:nvSpPr>
        <p:spPr>
          <a:xfrm>
            <a:off x="985510" y="2276872"/>
            <a:ext cx="734047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600">
                <a:solidFill>
                  <a:schemeClr val="dk1"/>
                </a:solidFill>
                <a:latin typeface="Arial"/>
                <a:ea typeface="Arial"/>
                <a:cs typeface="Arial"/>
                <a:sym typeface="Arial"/>
              </a:rPr>
              <a:t> 人工的な水田環境がない時代は、</a:t>
            </a:r>
            <a:endParaRPr sz="3600">
              <a:solidFill>
                <a:schemeClr val="dk1"/>
              </a:solidFill>
              <a:latin typeface="Arial"/>
              <a:ea typeface="Arial"/>
              <a:cs typeface="Arial"/>
              <a:sym typeface="Arial"/>
            </a:endParaRPr>
          </a:p>
          <a:p>
            <a:pPr indent="0" lvl="0" marL="0" marR="0" rtl="0" algn="l">
              <a:spcBef>
                <a:spcPts val="0"/>
              </a:spcBef>
              <a:spcAft>
                <a:spcPts val="0"/>
              </a:spcAft>
              <a:buNone/>
            </a:pPr>
            <a:r>
              <a:rPr lang="ja-JP" sz="3600">
                <a:solidFill>
                  <a:schemeClr val="dk1"/>
                </a:solidFill>
                <a:latin typeface="Arial"/>
                <a:ea typeface="Arial"/>
                <a:cs typeface="Arial"/>
                <a:sym typeface="Arial"/>
              </a:rPr>
              <a:t>どのような生態をしていたのか?</a:t>
            </a:r>
            <a:endParaRPr sz="36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txBox="1"/>
          <p:nvPr/>
        </p:nvSpPr>
        <p:spPr>
          <a:xfrm>
            <a:off x="1203325" y="4364038"/>
            <a:ext cx="18415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 name="Google Shape;124;p2"/>
          <p:cNvSpPr txBox="1"/>
          <p:nvPr>
            <p:ph type="title"/>
          </p:nvPr>
        </p:nvSpPr>
        <p:spPr>
          <a:xfrm>
            <a:off x="179512" y="260648"/>
            <a:ext cx="8637588"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3600">
                <a:solidFill>
                  <a:schemeClr val="dk1"/>
                </a:solidFill>
                <a:latin typeface="Arial"/>
                <a:ea typeface="Arial"/>
                <a:cs typeface="Arial"/>
                <a:sym typeface="Arial"/>
              </a:rPr>
              <a:t>干拓地の中にできた米子水鳥公園</a:t>
            </a:r>
            <a:endParaRPr/>
          </a:p>
        </p:txBody>
      </p:sp>
      <p:pic>
        <p:nvPicPr>
          <p:cNvPr descr="米子水鳥公園空撮" id="125" name="Google Shape;125;p2"/>
          <p:cNvPicPr preferRelativeResize="0"/>
          <p:nvPr/>
        </p:nvPicPr>
        <p:blipFill rotWithShape="1">
          <a:blip r:embed="rId3">
            <a:alphaModFix/>
          </a:blip>
          <a:srcRect b="0" l="0" r="0" t="0"/>
          <a:stretch/>
        </p:blipFill>
        <p:spPr>
          <a:xfrm>
            <a:off x="1115616" y="1451775"/>
            <a:ext cx="6696744" cy="5406225"/>
          </a:xfrm>
          <a:prstGeom prst="rect">
            <a:avLst/>
          </a:prstGeom>
          <a:noFill/>
          <a:ln>
            <a:noFill/>
          </a:ln>
        </p:spPr>
      </p:pic>
      <p:sp>
        <p:nvSpPr>
          <p:cNvPr id="126" name="Google Shape;126;p2"/>
          <p:cNvSpPr txBox="1"/>
          <p:nvPr>
            <p:ph idx="1" type="body"/>
          </p:nvPr>
        </p:nvSpPr>
        <p:spPr>
          <a:xfrm>
            <a:off x="539552" y="980728"/>
            <a:ext cx="8208962" cy="4114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なぜ、米子水鳥公園ができたのか?</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graphicFrame>
        <p:nvGraphicFramePr>
          <p:cNvPr id="289" name="Google Shape;289;p20"/>
          <p:cNvGraphicFramePr/>
          <p:nvPr/>
        </p:nvGraphicFramePr>
        <p:xfrm>
          <a:off x="685800" y="1676400"/>
          <a:ext cx="7297738" cy="4572000"/>
        </p:xfrm>
        <a:graphic>
          <a:graphicData uri="http://schemas.openxmlformats.org/presentationml/2006/ole">
            <mc:AlternateContent>
              <mc:Choice Requires="v">
                <p:oleObj r:id="rId4" imgH="4572000" imgW="7297738" progId="" spid="_x0000_s1">
                  <p:embed/>
                </p:oleObj>
              </mc:Choice>
              <mc:Fallback>
                <p:oleObj r:id="rId5" imgH="4572000" imgW="7297738" progId="">
                  <p:embed/>
                  <p:pic>
                    <p:nvPicPr>
                      <p:cNvPr id="289" name="Google Shape;289;p20"/>
                      <p:cNvPicPr preferRelativeResize="0"/>
                      <p:nvPr/>
                    </p:nvPicPr>
                    <p:blipFill rotWithShape="1">
                      <a:blip r:embed="rId6">
                        <a:alphaModFix/>
                      </a:blip>
                      <a:srcRect b="0" l="0" r="0" t="0"/>
                      <a:stretch/>
                    </p:blipFill>
                    <p:spPr>
                      <a:xfrm>
                        <a:off x="685800" y="1676400"/>
                        <a:ext cx="7297738" cy="4572000"/>
                      </a:xfrm>
                      <a:prstGeom prst="rect">
                        <a:avLst/>
                      </a:prstGeom>
                      <a:noFill/>
                      <a:ln>
                        <a:noFill/>
                      </a:ln>
                    </p:spPr>
                  </p:pic>
                </p:oleObj>
              </mc:Fallback>
            </mc:AlternateContent>
          </a:graphicData>
        </a:graphic>
      </p:graphicFrame>
      <p:sp>
        <p:nvSpPr>
          <p:cNvPr id="290" name="Google Shape;290;p20"/>
          <p:cNvSpPr txBox="1"/>
          <p:nvPr/>
        </p:nvSpPr>
        <p:spPr>
          <a:xfrm>
            <a:off x="685800" y="685800"/>
            <a:ext cx="5801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Tahoma"/>
                <a:ea typeface="Tahoma"/>
                <a:cs typeface="Tahoma"/>
                <a:sym typeface="Tahoma"/>
              </a:rPr>
              <a:t>昔は、水草を食べていた!!</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graphicFrame>
        <p:nvGraphicFramePr>
          <p:cNvPr id="295" name="Google Shape;295;p21"/>
          <p:cNvGraphicFramePr/>
          <p:nvPr/>
        </p:nvGraphicFramePr>
        <p:xfrm>
          <a:off x="457200" y="301625"/>
          <a:ext cx="8686799" cy="6480175"/>
        </p:xfrm>
        <a:graphic>
          <a:graphicData uri="http://schemas.openxmlformats.org/presentationml/2006/ole">
            <mc:AlternateContent>
              <mc:Choice Requires="v">
                <p:oleObj r:id="rId4" imgH="6480175" imgW="8686799" progId="PowerPoint.Slide.8" spid="_x0000_s1">
                  <p:embed/>
                </p:oleObj>
              </mc:Choice>
              <mc:Fallback>
                <p:oleObj r:id="rId5" imgH="6480175" imgW="8686799" progId="PowerPoint.Slide.8">
                  <p:embed/>
                  <p:pic>
                    <p:nvPicPr>
                      <p:cNvPr id="295" name="Google Shape;295;p21"/>
                      <p:cNvPicPr preferRelativeResize="0"/>
                      <p:nvPr/>
                    </p:nvPicPr>
                    <p:blipFill rotWithShape="1">
                      <a:blip r:embed="rId6">
                        <a:alphaModFix/>
                      </a:blip>
                      <a:srcRect b="0" l="0" r="0" t="0"/>
                      <a:stretch/>
                    </p:blipFill>
                    <p:spPr>
                      <a:xfrm>
                        <a:off x="457200" y="301625"/>
                        <a:ext cx="8686799" cy="6480175"/>
                      </a:xfrm>
                      <a:prstGeom prst="rect">
                        <a:avLst/>
                      </a:prstGeom>
                      <a:noFill/>
                      <a:ln>
                        <a:noFill/>
                      </a:ln>
                    </p:spPr>
                  </p:pic>
                </p:oleObj>
              </mc:Fallback>
            </mc:AlternateContent>
          </a:graphicData>
        </a:graphic>
      </p:graphicFrame>
      <p:sp>
        <p:nvSpPr>
          <p:cNvPr id="296" name="Google Shape;296;p21"/>
          <p:cNvSpPr txBox="1"/>
          <p:nvPr/>
        </p:nvSpPr>
        <p:spPr>
          <a:xfrm>
            <a:off x="1066800" y="633425"/>
            <a:ext cx="4028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800">
                <a:solidFill>
                  <a:schemeClr val="dk1"/>
                </a:solidFill>
                <a:latin typeface="Tahoma"/>
                <a:ea typeface="Tahoma"/>
                <a:cs typeface="Tahoma"/>
                <a:sym typeface="Tahoma"/>
              </a:rPr>
              <a:t>湖底の水草を食べる。</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aphicFrame>
        <p:nvGraphicFramePr>
          <p:cNvPr id="301" name="Google Shape;301;p22"/>
          <p:cNvGraphicFramePr/>
          <p:nvPr/>
        </p:nvGraphicFramePr>
        <p:xfrm>
          <a:off x="914400" y="1524000"/>
          <a:ext cx="7297738" cy="4572000"/>
        </p:xfrm>
        <a:graphic>
          <a:graphicData uri="http://schemas.openxmlformats.org/presentationml/2006/ole">
            <mc:AlternateContent>
              <mc:Choice Requires="v">
                <p:oleObj r:id="rId4" imgH="4572000" imgW="7297738" progId="" spid="_x0000_s1">
                  <p:embed/>
                </p:oleObj>
              </mc:Choice>
              <mc:Fallback>
                <p:oleObj r:id="rId5" imgH="4572000" imgW="7297738" progId="">
                  <p:embed/>
                  <p:pic>
                    <p:nvPicPr>
                      <p:cNvPr id="301" name="Google Shape;301;p22"/>
                      <p:cNvPicPr preferRelativeResize="0"/>
                      <p:nvPr/>
                    </p:nvPicPr>
                    <p:blipFill rotWithShape="1">
                      <a:blip r:embed="rId6">
                        <a:alphaModFix/>
                      </a:blip>
                      <a:srcRect b="0" l="0" r="0" t="0"/>
                      <a:stretch/>
                    </p:blipFill>
                    <p:spPr>
                      <a:xfrm>
                        <a:off x="914400" y="1524000"/>
                        <a:ext cx="7297738" cy="4572000"/>
                      </a:xfrm>
                      <a:prstGeom prst="rect">
                        <a:avLst/>
                      </a:prstGeom>
                      <a:noFill/>
                      <a:ln>
                        <a:noFill/>
                      </a:ln>
                    </p:spPr>
                  </p:pic>
                </p:oleObj>
              </mc:Fallback>
            </mc:AlternateContent>
          </a:graphicData>
        </a:graphic>
      </p:graphicFrame>
      <p:sp>
        <p:nvSpPr>
          <p:cNvPr id="302" name="Google Shape;302;p22"/>
          <p:cNvSpPr txBox="1"/>
          <p:nvPr/>
        </p:nvSpPr>
        <p:spPr>
          <a:xfrm>
            <a:off x="914400" y="609600"/>
            <a:ext cx="79977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Tahoma"/>
                <a:ea typeface="Tahoma"/>
                <a:cs typeface="Tahoma"/>
                <a:sym typeface="Tahoma"/>
              </a:rPr>
              <a:t>湖底にとどかない場合は、逆立ちする。</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3"/>
          <p:cNvSpPr txBox="1"/>
          <p:nvPr>
            <p:ph type="title"/>
          </p:nvPr>
        </p:nvSpPr>
        <p:spPr>
          <a:xfrm>
            <a:off x="317500" y="722313"/>
            <a:ext cx="8637588"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なぜ鳥が集まるのか?</a:t>
            </a:r>
            <a:br>
              <a:rPr lang="ja-JP"/>
            </a:br>
            <a:r>
              <a:rPr lang="ja-JP"/>
              <a:t>浅水域は鳥にとって重要・・・</a:t>
            </a:r>
            <a:endParaRPr/>
          </a:p>
        </p:txBody>
      </p:sp>
      <p:pic>
        <p:nvPicPr>
          <p:cNvPr descr="浅瀬" id="308" name="Google Shape;308;p23"/>
          <p:cNvPicPr preferRelativeResize="0"/>
          <p:nvPr>
            <p:ph idx="2" type="dgm"/>
          </p:nvPr>
        </p:nvPicPr>
        <p:blipFill rotWithShape="1">
          <a:blip r:embed="rId3">
            <a:alphaModFix/>
          </a:blip>
          <a:srcRect b="0" l="0" r="0" t="0"/>
          <a:stretch/>
        </p:blipFill>
        <p:spPr>
          <a:xfrm>
            <a:off x="901700" y="2051050"/>
            <a:ext cx="7485063" cy="3444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4"/>
          <p:cNvSpPr txBox="1"/>
          <p:nvPr>
            <p:ph type="title"/>
          </p:nvPr>
        </p:nvSpPr>
        <p:spPr>
          <a:xfrm>
            <a:off x="685800" y="800100"/>
            <a:ext cx="7772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透明度と水草の生育限界</a:t>
            </a:r>
            <a:endParaRPr/>
          </a:p>
        </p:txBody>
      </p:sp>
      <p:pic>
        <p:nvPicPr>
          <p:cNvPr descr="ﾎｼｮｳﾃﾝ" id="314" name="Google Shape;314;p24"/>
          <p:cNvPicPr preferRelativeResize="0"/>
          <p:nvPr>
            <p:ph idx="2" type="dgm"/>
          </p:nvPr>
        </p:nvPicPr>
        <p:blipFill rotWithShape="1">
          <a:blip r:embed="rId3">
            <a:alphaModFix/>
          </a:blip>
          <a:srcRect b="0" l="0" r="0" t="0"/>
          <a:stretch/>
        </p:blipFill>
        <p:spPr>
          <a:xfrm>
            <a:off x="1600200" y="1471613"/>
            <a:ext cx="5918200" cy="5386387"/>
          </a:xfrm>
          <a:prstGeom prst="rect">
            <a:avLst/>
          </a:prstGeom>
          <a:noFill/>
          <a:ln>
            <a:noFill/>
          </a:ln>
        </p:spPr>
      </p:pic>
      <p:sp>
        <p:nvSpPr>
          <p:cNvPr id="315" name="Google Shape;315;p24"/>
          <p:cNvSpPr txBox="1"/>
          <p:nvPr/>
        </p:nvSpPr>
        <p:spPr>
          <a:xfrm>
            <a:off x="5546725" y="6205538"/>
            <a:ext cx="339725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Tahoma"/>
                <a:ea typeface="Tahoma"/>
                <a:cs typeface="Tahoma"/>
                <a:sym typeface="Tahoma"/>
              </a:rPr>
              <a:t>汽水域の科学:國井2001</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5"/>
          <p:cNvSpPr txBox="1"/>
          <p:nvPr>
            <p:ph type="title"/>
          </p:nvPr>
        </p:nvSpPr>
        <p:spPr>
          <a:xfrm>
            <a:off x="685800" y="800100"/>
            <a:ext cx="7772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透明度と水深の関係</a:t>
            </a:r>
            <a:endParaRPr/>
          </a:p>
        </p:txBody>
      </p:sp>
      <p:pic>
        <p:nvPicPr>
          <p:cNvPr descr="nakaumishinziko" id="321" name="Google Shape;321;p25"/>
          <p:cNvPicPr preferRelativeResize="0"/>
          <p:nvPr>
            <p:ph idx="2" type="dgm"/>
          </p:nvPr>
        </p:nvPicPr>
        <p:blipFill rotWithShape="1">
          <a:blip r:embed="rId3">
            <a:alphaModFix/>
          </a:blip>
          <a:srcRect b="0" l="0" r="0" t="0"/>
          <a:stretch/>
        </p:blipFill>
        <p:spPr>
          <a:xfrm>
            <a:off x="304800" y="1676400"/>
            <a:ext cx="9067800" cy="4454525"/>
          </a:xfrm>
          <a:prstGeom prst="rect">
            <a:avLst/>
          </a:prstGeom>
          <a:noFill/>
          <a:ln>
            <a:noFill/>
          </a:ln>
        </p:spPr>
      </p:pic>
      <p:sp>
        <p:nvSpPr>
          <p:cNvPr id="322" name="Google Shape;322;p25"/>
          <p:cNvSpPr txBox="1"/>
          <p:nvPr/>
        </p:nvSpPr>
        <p:spPr>
          <a:xfrm>
            <a:off x="3886200" y="5486400"/>
            <a:ext cx="4989513"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Tahoma"/>
                <a:ea typeface="Tahoma"/>
                <a:cs typeface="Tahoma"/>
                <a:sym typeface="Tahoma"/>
              </a:rPr>
              <a:t>中海・宍道湖:国土交通省パンフレット</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6"/>
          <p:cNvSpPr/>
          <p:nvPr/>
        </p:nvSpPr>
        <p:spPr>
          <a:xfrm>
            <a:off x="6705600" y="2743200"/>
            <a:ext cx="1143000" cy="1752600"/>
          </a:xfrm>
          <a:prstGeom prst="downArrow">
            <a:avLst>
              <a:gd fmla="val 46667" name="adj1"/>
              <a:gd fmla="val 27550" name="adj2"/>
            </a:avLst>
          </a:prstGeom>
          <a:solidFill>
            <a:srgbClr val="FFCC00"/>
          </a:solidFill>
          <a:ln cap="flat" cmpd="sng" w="952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rot="5400000">
            <a:off x="6474276" y="3279322"/>
            <a:ext cx="1605647" cy="53340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干拓</a:t>
            </a:r>
            <a:endParaRPr/>
          </a:p>
        </p:txBody>
      </p:sp>
      <p:sp>
        <p:nvSpPr>
          <p:cNvPr id="329" name="Google Shape;329;p26"/>
          <p:cNvSpPr/>
          <p:nvPr/>
        </p:nvSpPr>
        <p:spPr>
          <a:xfrm>
            <a:off x="2057400" y="2819400"/>
            <a:ext cx="1143000" cy="1752600"/>
          </a:xfrm>
          <a:prstGeom prst="downArrow">
            <a:avLst>
              <a:gd fmla="val 46667" name="adj1"/>
              <a:gd fmla="val 27550" name="adj2"/>
            </a:avLst>
          </a:prstGeom>
          <a:solidFill>
            <a:srgbClr val="CCFFCC"/>
          </a:solidFill>
          <a:ln cap="flat" cmpd="sng" w="952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
          <p:cNvSpPr txBox="1"/>
          <p:nvPr/>
        </p:nvSpPr>
        <p:spPr>
          <a:xfrm rot="5400000">
            <a:off x="1826076" y="3355522"/>
            <a:ext cx="1605647" cy="53340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調整池</a:t>
            </a:r>
            <a:endParaRPr/>
          </a:p>
        </p:txBody>
      </p:sp>
      <p:sp>
        <p:nvSpPr>
          <p:cNvPr id="331" name="Google Shape;331;p26"/>
          <p:cNvSpPr/>
          <p:nvPr/>
        </p:nvSpPr>
        <p:spPr>
          <a:xfrm>
            <a:off x="7162800" y="1524000"/>
            <a:ext cx="1066800" cy="381000"/>
          </a:xfrm>
          <a:prstGeom prst="ellipse">
            <a:avLst/>
          </a:prstGeom>
          <a:solidFill>
            <a:srgbClr val="CCFF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2" name="Google Shape;332;p26"/>
          <p:cNvSpPr/>
          <p:nvPr/>
        </p:nvSpPr>
        <p:spPr>
          <a:xfrm>
            <a:off x="457200" y="381000"/>
            <a:ext cx="6858000" cy="685800"/>
          </a:xfrm>
          <a:prstGeom prst="flowChartProcess">
            <a:avLst/>
          </a:prstGeom>
          <a:solidFill>
            <a:srgbClr val="FFCC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JP" sz="3200">
                <a:solidFill>
                  <a:schemeClr val="dk1"/>
                </a:solidFill>
                <a:latin typeface="Arial"/>
                <a:ea typeface="Arial"/>
                <a:cs typeface="Arial"/>
                <a:sym typeface="Arial"/>
              </a:rPr>
              <a:t>コハクチョウの日周行動（越冬地）</a:t>
            </a:r>
            <a:endParaRPr sz="1800">
              <a:solidFill>
                <a:schemeClr val="dk1"/>
              </a:solidFill>
              <a:latin typeface="Arial"/>
              <a:ea typeface="Arial"/>
              <a:cs typeface="Arial"/>
              <a:sym typeface="Arial"/>
            </a:endParaRPr>
          </a:p>
        </p:txBody>
      </p:sp>
      <p:sp>
        <p:nvSpPr>
          <p:cNvPr id="333" name="Google Shape;333;p26"/>
          <p:cNvSpPr/>
          <p:nvPr/>
        </p:nvSpPr>
        <p:spPr>
          <a:xfrm>
            <a:off x="1524000" y="4648200"/>
            <a:ext cx="2133600" cy="762000"/>
          </a:xfrm>
          <a:prstGeom prst="ellipse">
            <a:avLst/>
          </a:prstGeom>
          <a:solidFill>
            <a:srgbClr val="3366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ネグラ(塒)</a:t>
            </a:r>
            <a:endParaRPr/>
          </a:p>
        </p:txBody>
      </p:sp>
      <p:sp>
        <p:nvSpPr>
          <p:cNvPr id="334" name="Google Shape;334;p26"/>
          <p:cNvSpPr/>
          <p:nvPr/>
        </p:nvSpPr>
        <p:spPr>
          <a:xfrm>
            <a:off x="5257800" y="4648200"/>
            <a:ext cx="3581400" cy="762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水田</a:t>
            </a:r>
            <a:endParaRPr/>
          </a:p>
        </p:txBody>
      </p:sp>
      <p:sp>
        <p:nvSpPr>
          <p:cNvPr id="335" name="Google Shape;335;p26"/>
          <p:cNvSpPr/>
          <p:nvPr/>
        </p:nvSpPr>
        <p:spPr>
          <a:xfrm flipH="1">
            <a:off x="2286000" y="5638800"/>
            <a:ext cx="3810000" cy="733425"/>
          </a:xfrm>
          <a:prstGeom prst="curvedUpArrow">
            <a:avLst>
              <a:gd fmla="val 27922" name="adj1"/>
              <a:gd fmla="val 131818" name="adj2"/>
              <a:gd fmla="val 33333" name="adj3"/>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6" name="Google Shape;336;p26"/>
          <p:cNvSpPr/>
          <p:nvPr/>
        </p:nvSpPr>
        <p:spPr>
          <a:xfrm>
            <a:off x="2133600" y="1752600"/>
            <a:ext cx="4953000" cy="1143000"/>
          </a:xfrm>
          <a:prstGeom prst="ellipse">
            <a:avLst/>
          </a:prstGeom>
          <a:solidFill>
            <a:srgbClr val="CCFF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ネグラ(塒)及び餌場</a:t>
            </a:r>
            <a:endParaRPr/>
          </a:p>
        </p:txBody>
      </p:sp>
      <p:sp>
        <p:nvSpPr>
          <p:cNvPr id="337" name="Google Shape;337;p26"/>
          <p:cNvSpPr/>
          <p:nvPr/>
        </p:nvSpPr>
        <p:spPr>
          <a:xfrm flipH="1">
            <a:off x="2667000" y="1905000"/>
            <a:ext cx="152400" cy="76200"/>
          </a:xfrm>
          <a:prstGeom prst="rtTriangle">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8" name="Google Shape;338;p26"/>
          <p:cNvSpPr/>
          <p:nvPr/>
        </p:nvSpPr>
        <p:spPr>
          <a:xfrm>
            <a:off x="6858000" y="1600200"/>
            <a:ext cx="152400" cy="7620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9" name="Google Shape;339;p26"/>
          <p:cNvSpPr/>
          <p:nvPr/>
        </p:nvSpPr>
        <p:spPr>
          <a:xfrm>
            <a:off x="7010400" y="1752600"/>
            <a:ext cx="152400" cy="7620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0" name="Google Shape;340;p26"/>
          <p:cNvSpPr/>
          <p:nvPr/>
        </p:nvSpPr>
        <p:spPr>
          <a:xfrm flipH="1">
            <a:off x="7086600" y="1905000"/>
            <a:ext cx="76200" cy="6096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1" name="Google Shape;341;p26"/>
          <p:cNvSpPr/>
          <p:nvPr/>
        </p:nvSpPr>
        <p:spPr>
          <a:xfrm flipH="1">
            <a:off x="6781800" y="1828800"/>
            <a:ext cx="76200" cy="7620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2" name="Google Shape;342;p26"/>
          <p:cNvSpPr/>
          <p:nvPr/>
        </p:nvSpPr>
        <p:spPr>
          <a:xfrm flipH="1">
            <a:off x="6858000" y="1905000"/>
            <a:ext cx="152400" cy="7620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3" name="Google Shape;343;p26"/>
          <p:cNvSpPr/>
          <p:nvPr/>
        </p:nvSpPr>
        <p:spPr>
          <a:xfrm>
            <a:off x="7924800" y="3962400"/>
            <a:ext cx="228600" cy="609600"/>
          </a:xfrm>
          <a:prstGeom prst="ellipse">
            <a:avLst/>
          </a:prstGeom>
          <a:solidFill>
            <a:srgbClr val="00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4" name="Google Shape;344;p26"/>
          <p:cNvSpPr/>
          <p:nvPr/>
        </p:nvSpPr>
        <p:spPr>
          <a:xfrm>
            <a:off x="7924800" y="3581400"/>
            <a:ext cx="228600" cy="304800"/>
          </a:xfrm>
          <a:prstGeom prst="smileyFace">
            <a:avLst>
              <a:gd fmla="val -3019" name="adj"/>
            </a:avLst>
          </a:prstGeom>
          <a:solidFill>
            <a:srgbClr val="FFCC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5" name="Google Shape;345;p26"/>
          <p:cNvSpPr/>
          <p:nvPr/>
        </p:nvSpPr>
        <p:spPr>
          <a:xfrm>
            <a:off x="8229600" y="3048000"/>
            <a:ext cx="914400" cy="914400"/>
          </a:xfrm>
          <a:prstGeom prst="sun">
            <a:avLst>
              <a:gd fmla="val 25000" name="adj"/>
            </a:avLst>
          </a:prstGeom>
          <a:solidFill>
            <a:srgbClr val="FF66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6" name="Google Shape;346;p26"/>
          <p:cNvSpPr/>
          <p:nvPr/>
        </p:nvSpPr>
        <p:spPr>
          <a:xfrm>
            <a:off x="838200" y="3505200"/>
            <a:ext cx="304800" cy="152400"/>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7" name="Google Shape;347;p26"/>
          <p:cNvSpPr/>
          <p:nvPr/>
        </p:nvSpPr>
        <p:spPr>
          <a:xfrm>
            <a:off x="1905000" y="3581400"/>
            <a:ext cx="304800" cy="152400"/>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8" name="Google Shape;348;p26"/>
          <p:cNvSpPr/>
          <p:nvPr/>
        </p:nvSpPr>
        <p:spPr>
          <a:xfrm>
            <a:off x="1524000" y="3505200"/>
            <a:ext cx="228600" cy="152400"/>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9" name="Google Shape;349;p26"/>
          <p:cNvSpPr/>
          <p:nvPr/>
        </p:nvSpPr>
        <p:spPr>
          <a:xfrm>
            <a:off x="228600" y="3886200"/>
            <a:ext cx="304800" cy="152400"/>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0" name="Google Shape;350;p26"/>
          <p:cNvSpPr/>
          <p:nvPr/>
        </p:nvSpPr>
        <p:spPr>
          <a:xfrm>
            <a:off x="457200" y="4495800"/>
            <a:ext cx="304800" cy="152400"/>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1" name="Google Shape;351;p26"/>
          <p:cNvSpPr/>
          <p:nvPr/>
        </p:nvSpPr>
        <p:spPr>
          <a:xfrm>
            <a:off x="1143000" y="2971800"/>
            <a:ext cx="304800" cy="152400"/>
          </a:xfrm>
          <a:prstGeom prst="star5">
            <a:avLst>
              <a:gd fmla="val 19098" name="adj"/>
              <a:gd fmla="val 105146" name="hf"/>
              <a:gd fmla="val 110557" name="vf"/>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2" name="Google Shape;352;p26"/>
          <p:cNvSpPr/>
          <p:nvPr/>
        </p:nvSpPr>
        <p:spPr>
          <a:xfrm>
            <a:off x="304800" y="3124200"/>
            <a:ext cx="381000" cy="685800"/>
          </a:xfrm>
          <a:prstGeom prst="moon">
            <a:avLst>
              <a:gd fmla="val 50000" name="adj"/>
            </a:avLst>
          </a:prstGeom>
          <a:solidFill>
            <a:srgbClr val="FFFF99"/>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53" name="Google Shape;353;p26"/>
          <p:cNvCxnSpPr/>
          <p:nvPr/>
        </p:nvCxnSpPr>
        <p:spPr>
          <a:xfrm>
            <a:off x="6096000" y="48006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54" name="Google Shape;354;p26"/>
          <p:cNvCxnSpPr/>
          <p:nvPr/>
        </p:nvCxnSpPr>
        <p:spPr>
          <a:xfrm>
            <a:off x="6324600" y="51054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55" name="Google Shape;355;p26"/>
          <p:cNvCxnSpPr/>
          <p:nvPr/>
        </p:nvCxnSpPr>
        <p:spPr>
          <a:xfrm>
            <a:off x="6400800" y="51054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56" name="Google Shape;356;p26"/>
          <p:cNvCxnSpPr/>
          <p:nvPr/>
        </p:nvCxnSpPr>
        <p:spPr>
          <a:xfrm>
            <a:off x="7772400" y="49530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57" name="Google Shape;357;p26"/>
          <p:cNvCxnSpPr/>
          <p:nvPr/>
        </p:nvCxnSpPr>
        <p:spPr>
          <a:xfrm>
            <a:off x="7848600" y="49530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58" name="Google Shape;358;p26"/>
          <p:cNvCxnSpPr/>
          <p:nvPr/>
        </p:nvCxnSpPr>
        <p:spPr>
          <a:xfrm>
            <a:off x="8229600" y="51816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59" name="Google Shape;359;p26"/>
          <p:cNvCxnSpPr/>
          <p:nvPr/>
        </p:nvCxnSpPr>
        <p:spPr>
          <a:xfrm>
            <a:off x="8305800" y="51816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60" name="Google Shape;360;p26"/>
          <p:cNvCxnSpPr/>
          <p:nvPr/>
        </p:nvCxnSpPr>
        <p:spPr>
          <a:xfrm>
            <a:off x="8458200" y="47244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61" name="Google Shape;361;p26"/>
          <p:cNvCxnSpPr/>
          <p:nvPr/>
        </p:nvCxnSpPr>
        <p:spPr>
          <a:xfrm>
            <a:off x="6019800" y="4800600"/>
            <a:ext cx="0" cy="152400"/>
          </a:xfrm>
          <a:prstGeom prst="straightConnector1">
            <a:avLst/>
          </a:prstGeom>
          <a:noFill/>
          <a:ln cap="flat" cmpd="sng" w="9525">
            <a:solidFill>
              <a:schemeClr val="dk1"/>
            </a:solidFill>
            <a:prstDash val="solid"/>
            <a:round/>
            <a:headEnd len="med" w="med" type="none"/>
            <a:tailEnd len="med" w="med" type="none"/>
          </a:ln>
        </p:spPr>
      </p:cxnSp>
      <p:cxnSp>
        <p:nvCxnSpPr>
          <p:cNvPr id="362" name="Google Shape;362;p26"/>
          <p:cNvCxnSpPr/>
          <p:nvPr/>
        </p:nvCxnSpPr>
        <p:spPr>
          <a:xfrm>
            <a:off x="8534400" y="4724400"/>
            <a:ext cx="0" cy="152400"/>
          </a:xfrm>
          <a:prstGeom prst="straightConnector1">
            <a:avLst/>
          </a:prstGeom>
          <a:noFill/>
          <a:ln cap="flat" cmpd="sng" w="9525">
            <a:solidFill>
              <a:schemeClr val="dk1"/>
            </a:solidFill>
            <a:prstDash val="solid"/>
            <a:round/>
            <a:headEnd len="med" w="med" type="none"/>
            <a:tailEnd len="med" w="med" type="none"/>
          </a:ln>
        </p:spPr>
      </p:cxnSp>
      <p:sp>
        <p:nvSpPr>
          <p:cNvPr id="363" name="Google Shape;363;p26"/>
          <p:cNvSpPr/>
          <p:nvPr/>
        </p:nvSpPr>
        <p:spPr>
          <a:xfrm>
            <a:off x="2895600" y="2057400"/>
            <a:ext cx="76200" cy="3048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4" name="Google Shape;364;p26"/>
          <p:cNvSpPr/>
          <p:nvPr/>
        </p:nvSpPr>
        <p:spPr>
          <a:xfrm>
            <a:off x="2362200" y="2209800"/>
            <a:ext cx="609600" cy="3048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5" name="Google Shape;365;p26"/>
          <p:cNvSpPr/>
          <p:nvPr/>
        </p:nvSpPr>
        <p:spPr>
          <a:xfrm>
            <a:off x="2819400" y="1828800"/>
            <a:ext cx="228600" cy="2286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a:t>
            </a:r>
            <a:endParaRPr/>
          </a:p>
        </p:txBody>
      </p:sp>
      <p:sp>
        <p:nvSpPr>
          <p:cNvPr id="366" name="Google Shape;366;p26"/>
          <p:cNvSpPr/>
          <p:nvPr/>
        </p:nvSpPr>
        <p:spPr>
          <a:xfrm>
            <a:off x="6858000" y="4343400"/>
            <a:ext cx="381000" cy="762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7" name="Google Shape;367;p26"/>
          <p:cNvSpPr/>
          <p:nvPr/>
        </p:nvSpPr>
        <p:spPr>
          <a:xfrm>
            <a:off x="7162800" y="4495800"/>
            <a:ext cx="76200" cy="152400"/>
          </a:xfrm>
          <a:prstGeom prst="flowChartMerge">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8" name="Google Shape;368;p26"/>
          <p:cNvSpPr/>
          <p:nvPr/>
        </p:nvSpPr>
        <p:spPr>
          <a:xfrm>
            <a:off x="6477000" y="4495800"/>
            <a:ext cx="228600" cy="152400"/>
          </a:xfrm>
          <a:prstGeom prst="triangle">
            <a:avLst>
              <a:gd fmla="val 50000" name="adj"/>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9" name="Google Shape;369;p26"/>
          <p:cNvSpPr/>
          <p:nvPr/>
        </p:nvSpPr>
        <p:spPr>
          <a:xfrm rot="-5400000">
            <a:off x="3162300" y="1714500"/>
            <a:ext cx="381000" cy="304800"/>
          </a:xfrm>
          <a:prstGeom prst="flowChartDelay">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0" name="Google Shape;370;p26"/>
          <p:cNvSpPr/>
          <p:nvPr/>
        </p:nvSpPr>
        <p:spPr>
          <a:xfrm rot="7080000">
            <a:off x="3094831" y="1929607"/>
            <a:ext cx="157163" cy="95250"/>
          </a:xfrm>
          <a:prstGeom prst="flowChartExtra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1" name="Google Shape;371;p26"/>
          <p:cNvSpPr/>
          <p:nvPr/>
        </p:nvSpPr>
        <p:spPr>
          <a:xfrm>
            <a:off x="7086600" y="4191000"/>
            <a:ext cx="228600" cy="3048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a:t>
            </a:r>
            <a:endParaRPr/>
          </a:p>
        </p:txBody>
      </p:sp>
      <p:sp>
        <p:nvSpPr>
          <p:cNvPr id="372" name="Google Shape;372;p26"/>
          <p:cNvSpPr/>
          <p:nvPr/>
        </p:nvSpPr>
        <p:spPr>
          <a:xfrm>
            <a:off x="4495800" y="3200400"/>
            <a:ext cx="152400" cy="609600"/>
          </a:xfrm>
          <a:prstGeom prst="rtTriangle">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3" name="Google Shape;373;p26"/>
          <p:cNvSpPr/>
          <p:nvPr/>
        </p:nvSpPr>
        <p:spPr>
          <a:xfrm>
            <a:off x="4953000" y="3810000"/>
            <a:ext cx="381000" cy="762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 name="Google Shape;374;p26"/>
          <p:cNvSpPr/>
          <p:nvPr/>
        </p:nvSpPr>
        <p:spPr>
          <a:xfrm>
            <a:off x="4267200" y="3733800"/>
            <a:ext cx="762000" cy="2286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 name="Google Shape;375;p26"/>
          <p:cNvSpPr/>
          <p:nvPr/>
        </p:nvSpPr>
        <p:spPr>
          <a:xfrm>
            <a:off x="4648200" y="3200400"/>
            <a:ext cx="228600" cy="609600"/>
          </a:xfrm>
          <a:prstGeom prst="rtTriangle">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6" name="Google Shape;376;p26"/>
          <p:cNvSpPr/>
          <p:nvPr/>
        </p:nvSpPr>
        <p:spPr>
          <a:xfrm>
            <a:off x="5257800" y="3733800"/>
            <a:ext cx="381000" cy="1524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1800">
                <a:solidFill>
                  <a:schemeClr val="dk1"/>
                </a:solidFill>
                <a:latin typeface="Arial"/>
                <a:ea typeface="Arial"/>
                <a:cs typeface="Arial"/>
                <a:sym typeface="Arial"/>
              </a:rPr>
              <a:t>・</a:t>
            </a:r>
            <a:endParaRPr/>
          </a:p>
        </p:txBody>
      </p:sp>
      <p:sp>
        <p:nvSpPr>
          <p:cNvPr id="377" name="Google Shape;377;p26"/>
          <p:cNvSpPr/>
          <p:nvPr/>
        </p:nvSpPr>
        <p:spPr>
          <a:xfrm>
            <a:off x="5562600" y="3733800"/>
            <a:ext cx="228600" cy="152400"/>
          </a:xfrm>
          <a:prstGeom prst="rtTriangle">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 name="Google Shape;378;p26"/>
          <p:cNvSpPr/>
          <p:nvPr/>
        </p:nvSpPr>
        <p:spPr>
          <a:xfrm>
            <a:off x="6324600" y="4191000"/>
            <a:ext cx="609600" cy="3048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 name="Google Shape;379;p26"/>
          <p:cNvSpPr/>
          <p:nvPr/>
        </p:nvSpPr>
        <p:spPr>
          <a:xfrm>
            <a:off x="2819400" y="4114800"/>
            <a:ext cx="3805238" cy="504825"/>
          </a:xfrm>
          <a:prstGeom prst="curvedDownArrow">
            <a:avLst>
              <a:gd fmla="val 33850" name="adj1"/>
              <a:gd fmla="val 184605" name="adj2"/>
              <a:gd fmla="val 43505" name="adj3"/>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26"/>
          <p:cNvSpPr/>
          <p:nvPr/>
        </p:nvSpPr>
        <p:spPr>
          <a:xfrm>
            <a:off x="7924800" y="1143000"/>
            <a:ext cx="533400" cy="228600"/>
          </a:xfrm>
          <a:prstGeom prst="ellipse">
            <a:avLst/>
          </a:prstGeom>
          <a:solidFill>
            <a:srgbClr val="CCFF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1" name="Google Shape;381;p26"/>
          <p:cNvSpPr/>
          <p:nvPr/>
        </p:nvSpPr>
        <p:spPr>
          <a:xfrm>
            <a:off x="8077200" y="1371600"/>
            <a:ext cx="76200" cy="4572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 name="Google Shape;382;p26"/>
          <p:cNvSpPr/>
          <p:nvPr/>
        </p:nvSpPr>
        <p:spPr>
          <a:xfrm flipH="1">
            <a:off x="8153400" y="1371600"/>
            <a:ext cx="76200" cy="457200"/>
          </a:xfrm>
          <a:prstGeom prst="triangle">
            <a:avLst>
              <a:gd fmla="val 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 name="Google Shape;383;p26"/>
          <p:cNvSpPr/>
          <p:nvPr/>
        </p:nvSpPr>
        <p:spPr>
          <a:xfrm>
            <a:off x="8382000" y="990600"/>
            <a:ext cx="76200" cy="3810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4" name="Google Shape;384;p26"/>
          <p:cNvSpPr/>
          <p:nvPr/>
        </p:nvSpPr>
        <p:spPr>
          <a:xfrm flipH="1">
            <a:off x="8153400" y="1600200"/>
            <a:ext cx="76200" cy="2286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5" name="Google Shape;385;p26"/>
          <p:cNvSpPr/>
          <p:nvPr/>
        </p:nvSpPr>
        <p:spPr>
          <a:xfrm flipH="1">
            <a:off x="8382000" y="1143000"/>
            <a:ext cx="76200" cy="228600"/>
          </a:xfrm>
          <a:prstGeom prst="triangle">
            <a:avLst>
              <a:gd fmla="val 100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6" name="Google Shape;386;p26"/>
          <p:cNvSpPr/>
          <p:nvPr/>
        </p:nvSpPr>
        <p:spPr>
          <a:xfrm rot="-2100000">
            <a:off x="7010400" y="685800"/>
            <a:ext cx="1093788" cy="698500"/>
          </a:xfrm>
          <a:prstGeom prst="curvedDownArrow">
            <a:avLst>
              <a:gd fmla="val 7032" name="adj1"/>
              <a:gd fmla="val 38350" name="adj2"/>
              <a:gd fmla="val 43505" name="adj3"/>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7" name="Google Shape;387;p26"/>
          <p:cNvSpPr/>
          <p:nvPr/>
        </p:nvSpPr>
        <p:spPr>
          <a:xfrm rot="-2100000">
            <a:off x="6248400" y="1219200"/>
            <a:ext cx="1093788" cy="698500"/>
          </a:xfrm>
          <a:prstGeom prst="curvedDownArrow">
            <a:avLst>
              <a:gd fmla="val 7032" name="adj1"/>
              <a:gd fmla="val 38350" name="adj2"/>
              <a:gd fmla="val 43505" name="adj3"/>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88" name="Google Shape;388;p26"/>
          <p:cNvCxnSpPr/>
          <p:nvPr/>
        </p:nvCxnSpPr>
        <p:spPr>
          <a:xfrm flipH="1">
            <a:off x="1981200" y="4343400"/>
            <a:ext cx="1219200" cy="1524000"/>
          </a:xfrm>
          <a:prstGeom prst="straightConnector1">
            <a:avLst/>
          </a:prstGeom>
          <a:noFill/>
          <a:ln cap="flat" cmpd="sng" w="152400">
            <a:solidFill>
              <a:srgbClr val="FF0000"/>
            </a:solidFill>
            <a:prstDash val="solid"/>
            <a:round/>
            <a:headEnd len="med" w="med" type="none"/>
            <a:tailEnd len="med" w="med" type="none"/>
          </a:ln>
        </p:spPr>
      </p:cxnSp>
      <p:cxnSp>
        <p:nvCxnSpPr>
          <p:cNvPr id="389" name="Google Shape;389;p26"/>
          <p:cNvCxnSpPr/>
          <p:nvPr/>
        </p:nvCxnSpPr>
        <p:spPr>
          <a:xfrm>
            <a:off x="1981200" y="4343400"/>
            <a:ext cx="1524000" cy="1447800"/>
          </a:xfrm>
          <a:prstGeom prst="straightConnector1">
            <a:avLst/>
          </a:prstGeom>
          <a:noFill/>
          <a:ln cap="flat" cmpd="sng" w="152400">
            <a:solidFill>
              <a:srgbClr val="FF0000"/>
            </a:solidFill>
            <a:prstDash val="solid"/>
            <a:round/>
            <a:headEnd len="med" w="med" type="none"/>
            <a:tailEnd len="med" w="med" type="none"/>
          </a:ln>
        </p:spPr>
      </p:cxnSp>
      <p:cxnSp>
        <p:nvCxnSpPr>
          <p:cNvPr id="390" name="Google Shape;390;p26"/>
          <p:cNvCxnSpPr/>
          <p:nvPr/>
        </p:nvCxnSpPr>
        <p:spPr>
          <a:xfrm flipH="1">
            <a:off x="4038600" y="2971800"/>
            <a:ext cx="1219200" cy="1524000"/>
          </a:xfrm>
          <a:prstGeom prst="straightConnector1">
            <a:avLst/>
          </a:prstGeom>
          <a:noFill/>
          <a:ln cap="flat" cmpd="sng" w="152400">
            <a:solidFill>
              <a:srgbClr val="FF0000"/>
            </a:solidFill>
            <a:prstDash val="solid"/>
            <a:round/>
            <a:headEnd len="med" w="med" type="none"/>
            <a:tailEnd len="med" w="med" type="none"/>
          </a:ln>
        </p:spPr>
      </p:cxnSp>
      <p:cxnSp>
        <p:nvCxnSpPr>
          <p:cNvPr id="391" name="Google Shape;391;p26"/>
          <p:cNvCxnSpPr/>
          <p:nvPr/>
        </p:nvCxnSpPr>
        <p:spPr>
          <a:xfrm>
            <a:off x="4038600" y="2895600"/>
            <a:ext cx="1371600" cy="1600200"/>
          </a:xfrm>
          <a:prstGeom prst="straightConnector1">
            <a:avLst/>
          </a:prstGeom>
          <a:noFill/>
          <a:ln cap="flat" cmpd="sng" w="152400">
            <a:solidFill>
              <a:srgbClr val="FF0000"/>
            </a:solidFill>
            <a:prstDash val="solid"/>
            <a:round/>
            <a:headEnd len="med" w="med" type="none"/>
            <a:tailEnd len="med" w="med" type="none"/>
          </a:ln>
        </p:spPr>
      </p:cxnSp>
      <p:cxnSp>
        <p:nvCxnSpPr>
          <p:cNvPr id="392" name="Google Shape;392;p26"/>
          <p:cNvCxnSpPr/>
          <p:nvPr/>
        </p:nvCxnSpPr>
        <p:spPr>
          <a:xfrm>
            <a:off x="6019800" y="3581400"/>
            <a:ext cx="1295400" cy="1447800"/>
          </a:xfrm>
          <a:prstGeom prst="straightConnector1">
            <a:avLst/>
          </a:prstGeom>
          <a:noFill/>
          <a:ln cap="flat" cmpd="sng" w="152400">
            <a:solidFill>
              <a:srgbClr val="FF0000"/>
            </a:solidFill>
            <a:prstDash val="solid"/>
            <a:round/>
            <a:headEnd len="med" w="med" type="none"/>
            <a:tailEnd len="med" w="med" type="none"/>
          </a:ln>
        </p:spPr>
      </p:cxnSp>
      <p:cxnSp>
        <p:nvCxnSpPr>
          <p:cNvPr id="393" name="Google Shape;393;p26"/>
          <p:cNvCxnSpPr/>
          <p:nvPr/>
        </p:nvCxnSpPr>
        <p:spPr>
          <a:xfrm flipH="1">
            <a:off x="6019800" y="3581400"/>
            <a:ext cx="1219200" cy="1524000"/>
          </a:xfrm>
          <a:prstGeom prst="straightConnector1">
            <a:avLst/>
          </a:prstGeom>
          <a:noFill/>
          <a:ln cap="flat" cmpd="sng" w="152400">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500"/>
                                        <p:tgtEl>
                                          <p:spTgt spid="3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500"/>
                                        <p:tgtEl>
                                          <p:spTgt spid="3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500"/>
                                        <p:tgtEl>
                                          <p:spTgt spid="3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500"/>
                                        <p:tgtEl>
                                          <p:spTgt spid="33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7"/>
          <p:cNvSpPr txBox="1"/>
          <p:nvPr>
            <p:ph type="title"/>
          </p:nvPr>
        </p:nvSpPr>
        <p:spPr>
          <a:xfrm>
            <a:off x="457200" y="685800"/>
            <a:ext cx="8382000" cy="7016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4000">
                <a:latin typeface="Arial"/>
                <a:ea typeface="Arial"/>
                <a:cs typeface="Arial"/>
                <a:sym typeface="Arial"/>
              </a:rPr>
              <a:t>もう一つの中海干拓　米子水鳥公園</a:t>
            </a:r>
            <a:endParaRPr/>
          </a:p>
        </p:txBody>
      </p:sp>
      <p:sp>
        <p:nvSpPr>
          <p:cNvPr id="399" name="Google Shape;399;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ja-JP">
                <a:latin typeface="Arial"/>
                <a:ea typeface="Arial"/>
                <a:cs typeface="Arial"/>
                <a:sym typeface="Arial"/>
              </a:rPr>
              <a:t>1971年　中海干拓　彦名工区として工事が　　　　始まる。コハクチョウが時々観察 </a:t>
            </a:r>
            <a:endParaRPr>
              <a:latin typeface="Arial"/>
              <a:ea typeface="Arial"/>
              <a:cs typeface="Arial"/>
              <a:sym typeface="Arial"/>
            </a:endParaRPr>
          </a:p>
          <a:p>
            <a:pPr indent="0" lvl="0" marL="0" rtl="0" algn="l">
              <a:lnSpc>
                <a:spcPct val="90000"/>
              </a:lnSpc>
              <a:spcBef>
                <a:spcPts val="0"/>
              </a:spcBef>
              <a:spcAft>
                <a:spcPts val="0"/>
              </a:spcAft>
              <a:buClr>
                <a:schemeClr val="dk1"/>
              </a:buClr>
              <a:buSzPts val="3200"/>
              <a:buNone/>
            </a:pPr>
            <a:r>
              <a:rPr lang="ja-JP">
                <a:latin typeface="Arial"/>
                <a:ea typeface="Arial"/>
                <a:cs typeface="Arial"/>
                <a:sym typeface="Arial"/>
              </a:rPr>
              <a:t>              できるようになる。</a:t>
            </a:r>
            <a:endParaRPr>
              <a:latin typeface="Arial"/>
              <a:ea typeface="Arial"/>
              <a:cs typeface="Arial"/>
              <a:sym typeface="Arial"/>
            </a:endParaRPr>
          </a:p>
          <a:p>
            <a:pPr indent="-139700" lvl="0" marL="342900" rtl="0" algn="l">
              <a:lnSpc>
                <a:spcPct val="90000"/>
              </a:lnSpc>
              <a:spcBef>
                <a:spcPts val="640"/>
              </a:spcBef>
              <a:spcAft>
                <a:spcPts val="0"/>
              </a:spcAft>
              <a:buClr>
                <a:schemeClr val="dk1"/>
              </a:buClr>
              <a:buSzPts val="3200"/>
              <a:buNone/>
            </a:pPr>
            <a:r>
              <a:t/>
            </a:r>
            <a:endParaRPr>
              <a:latin typeface="Arial"/>
              <a:ea typeface="Arial"/>
              <a:cs typeface="Arial"/>
              <a:sym typeface="Arial"/>
            </a:endParaRPr>
          </a:p>
          <a:p>
            <a:pPr indent="0" lvl="0" marL="0" rtl="0" algn="l">
              <a:lnSpc>
                <a:spcPct val="90000"/>
              </a:lnSpc>
              <a:spcBef>
                <a:spcPts val="640"/>
              </a:spcBef>
              <a:spcAft>
                <a:spcPts val="0"/>
              </a:spcAft>
              <a:buClr>
                <a:schemeClr val="dk1"/>
              </a:buClr>
              <a:buSzPts val="3200"/>
              <a:buNone/>
            </a:pPr>
            <a:r>
              <a:rPr lang="ja-JP">
                <a:latin typeface="Arial"/>
                <a:ea typeface="Arial"/>
                <a:cs typeface="Arial"/>
                <a:sym typeface="Arial"/>
              </a:rPr>
              <a:t>1988 年　淡水化延期</a:t>
            </a:r>
            <a:endParaRPr/>
          </a:p>
          <a:p>
            <a:pPr indent="-342900" lvl="0" marL="342900" rtl="0" algn="l">
              <a:lnSpc>
                <a:spcPct val="90000"/>
              </a:lnSpc>
              <a:spcBef>
                <a:spcPts val="960"/>
              </a:spcBef>
              <a:spcAft>
                <a:spcPts val="0"/>
              </a:spcAft>
              <a:buClr>
                <a:schemeClr val="dk1"/>
              </a:buClr>
              <a:buSzPts val="4800"/>
              <a:buFont typeface="Calibri"/>
              <a:buNone/>
            </a:pPr>
            <a:r>
              <a:t/>
            </a:r>
            <a:endParaRPr sz="4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8"/>
          <p:cNvSpPr txBox="1"/>
          <p:nvPr>
            <p:ph type="title"/>
          </p:nvPr>
        </p:nvSpPr>
        <p:spPr>
          <a:xfrm>
            <a:off x="685800" y="800100"/>
            <a:ext cx="7772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5400">
                <a:latin typeface="Arial"/>
                <a:ea typeface="Arial"/>
                <a:cs typeface="Arial"/>
                <a:sym typeface="Arial"/>
              </a:rPr>
              <a:t>米子市民の活動</a:t>
            </a:r>
            <a:endParaRPr/>
          </a:p>
        </p:txBody>
      </p:sp>
      <p:pic>
        <p:nvPicPr>
          <p:cNvPr descr="Hikona area Birds people2" id="405" name="Google Shape;405;p28"/>
          <p:cNvPicPr preferRelativeResize="0"/>
          <p:nvPr>
            <p:ph idx="1" type="body"/>
          </p:nvPr>
        </p:nvPicPr>
        <p:blipFill rotWithShape="1">
          <a:blip r:embed="rId3">
            <a:alphaModFix/>
          </a:blip>
          <a:srcRect b="0" l="0" r="0" t="0"/>
          <a:stretch/>
        </p:blipFill>
        <p:spPr>
          <a:xfrm>
            <a:off x="5334000" y="4343400"/>
            <a:ext cx="3327400" cy="2324100"/>
          </a:xfrm>
          <a:prstGeom prst="rect">
            <a:avLst/>
          </a:prstGeom>
          <a:noFill/>
          <a:ln>
            <a:noFill/>
          </a:ln>
        </p:spPr>
      </p:pic>
      <p:sp>
        <p:nvSpPr>
          <p:cNvPr id="406" name="Google Shape;406;p28"/>
          <p:cNvSpPr/>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ja-JP" sz="3200">
                <a:solidFill>
                  <a:schemeClr val="dk1"/>
                </a:solidFill>
                <a:latin typeface="Arial"/>
                <a:ea typeface="Arial"/>
                <a:cs typeface="Arial"/>
                <a:sym typeface="Arial"/>
              </a:rPr>
              <a:t>1981年　　募金活動</a:t>
            </a:r>
            <a:endParaRPr/>
          </a:p>
          <a:p>
            <a:pPr indent="-342900" lvl="0" marL="342900" marR="0" rtl="0" algn="l">
              <a:spcBef>
                <a:spcPts val="640"/>
              </a:spcBef>
              <a:spcAft>
                <a:spcPts val="0"/>
              </a:spcAft>
              <a:buNone/>
            </a:pPr>
            <a:r>
              <a:rPr lang="ja-JP" sz="3200">
                <a:solidFill>
                  <a:schemeClr val="dk1"/>
                </a:solidFill>
                <a:latin typeface="Arial"/>
                <a:ea typeface="Arial"/>
                <a:cs typeface="Arial"/>
                <a:sym typeface="Arial"/>
              </a:rPr>
              <a:t>1982年　　署名活動　82000人　</a:t>
            </a:r>
            <a:endParaRPr/>
          </a:p>
          <a:p>
            <a:pPr indent="-342900" lvl="0" marL="342900" marR="0" rtl="0" algn="l">
              <a:spcBef>
                <a:spcPts val="640"/>
              </a:spcBef>
              <a:spcAft>
                <a:spcPts val="0"/>
              </a:spcAft>
              <a:buNone/>
            </a:pPr>
            <a:r>
              <a:rPr lang="ja-JP" sz="3200">
                <a:solidFill>
                  <a:schemeClr val="dk1"/>
                </a:solidFill>
                <a:latin typeface="Arial"/>
                <a:ea typeface="Arial"/>
                <a:cs typeface="Arial"/>
                <a:sym typeface="Arial"/>
              </a:rPr>
              <a:t>　　　　　市議会県議会</a:t>
            </a:r>
            <a:endParaRPr/>
          </a:p>
          <a:p>
            <a:pPr indent="-342900" lvl="0" marL="342900" marR="0" rtl="0" algn="l">
              <a:spcBef>
                <a:spcPts val="640"/>
              </a:spcBef>
              <a:spcAft>
                <a:spcPts val="0"/>
              </a:spcAft>
              <a:buNone/>
            </a:pPr>
            <a:r>
              <a:rPr lang="ja-JP" sz="3200">
                <a:solidFill>
                  <a:schemeClr val="dk1"/>
                </a:solidFill>
                <a:latin typeface="Arial"/>
                <a:ea typeface="Arial"/>
                <a:cs typeface="Arial"/>
                <a:sym typeface="Arial"/>
              </a:rPr>
              <a:t>1986年　　定例探鳥会を毎週、</a:t>
            </a:r>
            <a:endParaRPr/>
          </a:p>
          <a:p>
            <a:pPr indent="-342900" lvl="0" marL="342900" marR="0" rtl="0" algn="l">
              <a:spcBef>
                <a:spcPts val="640"/>
              </a:spcBef>
              <a:spcAft>
                <a:spcPts val="0"/>
              </a:spcAft>
              <a:buNone/>
            </a:pPr>
            <a:r>
              <a:rPr lang="ja-JP" sz="3200">
                <a:solidFill>
                  <a:schemeClr val="dk1"/>
                </a:solidFill>
                <a:latin typeface="Arial"/>
                <a:ea typeface="Arial"/>
                <a:cs typeface="Arial"/>
                <a:sym typeface="Arial"/>
              </a:rPr>
              <a:t>　　　　　干拓地で実施</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9"/>
          <p:cNvSpPr txBox="1"/>
          <p:nvPr>
            <p:ph idx="4294967295" type="body"/>
          </p:nvPr>
        </p:nvSpPr>
        <p:spPr>
          <a:xfrm>
            <a:off x="440976" y="1844824"/>
            <a:ext cx="859552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ja-JP">
                <a:latin typeface="Arial"/>
                <a:ea typeface="Arial"/>
                <a:cs typeface="Arial"/>
                <a:sym typeface="Arial"/>
              </a:rPr>
              <a:t>1989年 　米子市が彦名工区に水鳥公園を　　      </a:t>
            </a:r>
            <a:endParaRPr>
              <a:latin typeface="Arial"/>
              <a:ea typeface="Arial"/>
              <a:cs typeface="Arial"/>
              <a:sym typeface="Arial"/>
            </a:endParaRPr>
          </a:p>
          <a:p>
            <a:pPr indent="0" lvl="0" marL="0" rtl="0" algn="l">
              <a:spcBef>
                <a:spcPts val="0"/>
              </a:spcBef>
              <a:spcAft>
                <a:spcPts val="0"/>
              </a:spcAft>
              <a:buClr>
                <a:schemeClr val="dk1"/>
              </a:buClr>
              <a:buSzPts val="3200"/>
              <a:buNone/>
            </a:pPr>
            <a:r>
              <a:rPr lang="ja-JP">
                <a:latin typeface="Arial"/>
                <a:ea typeface="Arial"/>
                <a:cs typeface="Arial"/>
                <a:sym typeface="Arial"/>
              </a:rPr>
              <a:t>       　　　　 作ると回答</a:t>
            </a:r>
            <a:endParaRPr/>
          </a:p>
          <a:p>
            <a:pPr indent="0" lvl="0" marL="0" rtl="0" algn="l">
              <a:spcBef>
                <a:spcPts val="640"/>
              </a:spcBef>
              <a:spcAft>
                <a:spcPts val="0"/>
              </a:spcAft>
              <a:buClr>
                <a:schemeClr val="dk1"/>
              </a:buClr>
              <a:buSzPts val="3200"/>
              <a:buNone/>
            </a:pPr>
            <a:r>
              <a:rPr lang="ja-JP">
                <a:latin typeface="Arial"/>
                <a:ea typeface="Arial"/>
                <a:cs typeface="Arial"/>
                <a:sym typeface="Arial"/>
              </a:rPr>
              <a:t>1995年　　米子水鳥公園　開園</a:t>
            </a:r>
            <a:endParaRPr>
              <a:latin typeface="Arial"/>
              <a:ea typeface="Arial"/>
              <a:cs typeface="Arial"/>
              <a:sym typeface="Arial"/>
            </a:endParaRPr>
          </a:p>
          <a:p>
            <a:pPr indent="0" lvl="0" marL="0" rtl="0" algn="l">
              <a:spcBef>
                <a:spcPts val="640"/>
              </a:spcBef>
              <a:spcAft>
                <a:spcPts val="0"/>
              </a:spcAft>
              <a:buClr>
                <a:schemeClr val="dk1"/>
              </a:buClr>
              <a:buSzPts val="3200"/>
              <a:buNone/>
            </a:pPr>
            <a:r>
              <a:rPr lang="ja-JP">
                <a:latin typeface="Arial"/>
                <a:ea typeface="Arial"/>
                <a:cs typeface="Arial"/>
                <a:sym typeface="Arial"/>
              </a:rPr>
              <a:t>　　　　　中海水鳥国際交流基金財団の  </a:t>
            </a:r>
            <a:br>
              <a:rPr lang="ja-JP">
                <a:latin typeface="Arial"/>
                <a:ea typeface="Arial"/>
                <a:cs typeface="Arial"/>
                <a:sym typeface="Arial"/>
              </a:rPr>
            </a:br>
            <a:r>
              <a:rPr lang="ja-JP">
                <a:latin typeface="Arial"/>
                <a:ea typeface="Arial"/>
                <a:cs typeface="Arial"/>
                <a:sym typeface="Arial"/>
              </a:rPr>
              <a:t>          　　設立</a:t>
            </a:r>
            <a:endParaRPr/>
          </a:p>
          <a:p>
            <a:pPr indent="0" lvl="0" marL="0" rtl="0" algn="l">
              <a:spcBef>
                <a:spcPts val="640"/>
              </a:spcBef>
              <a:spcAft>
                <a:spcPts val="0"/>
              </a:spcAft>
              <a:buClr>
                <a:schemeClr val="dk1"/>
              </a:buClr>
              <a:buSzPts val="3200"/>
              <a:buNone/>
            </a:pPr>
            <a:r>
              <a:rPr lang="ja-JP">
                <a:latin typeface="Arial"/>
                <a:ea typeface="Arial"/>
                <a:cs typeface="Arial"/>
                <a:sym typeface="Arial"/>
              </a:rPr>
              <a:t>2002年　　EAAFP　米子水鳥公園 参加</a:t>
            </a:r>
            <a:endParaRPr/>
          </a:p>
          <a:p>
            <a:pPr indent="0" lvl="0" marL="0" rtl="0" algn="l">
              <a:spcBef>
                <a:spcPts val="640"/>
              </a:spcBef>
              <a:spcAft>
                <a:spcPts val="0"/>
              </a:spcAft>
              <a:buClr>
                <a:schemeClr val="dk1"/>
              </a:buClr>
              <a:buSzPts val="3200"/>
              <a:buNone/>
            </a:pPr>
            <a:r>
              <a:rPr lang="ja-JP">
                <a:latin typeface="Arial"/>
                <a:ea typeface="Arial"/>
                <a:cs typeface="Arial"/>
                <a:sym typeface="Arial"/>
              </a:rPr>
              <a:t>2005年　  中海の一部としてラムサール　　</a:t>
            </a:r>
            <a:br>
              <a:rPr lang="ja-JP">
                <a:latin typeface="Arial"/>
                <a:ea typeface="Arial"/>
                <a:cs typeface="Arial"/>
                <a:sym typeface="Arial"/>
              </a:rPr>
            </a:br>
            <a:r>
              <a:rPr lang="ja-JP">
                <a:latin typeface="Arial"/>
                <a:ea typeface="Arial"/>
                <a:cs typeface="Arial"/>
                <a:sym typeface="Arial"/>
              </a:rPr>
              <a:t>　　　　　条約の登録湿地に</a:t>
            </a:r>
            <a:endParaRPr/>
          </a:p>
          <a:p>
            <a:pPr indent="0" lvl="0" marL="0" rtl="0" algn="l">
              <a:spcBef>
                <a:spcPts val="640"/>
              </a:spcBef>
              <a:spcAft>
                <a:spcPts val="0"/>
              </a:spcAft>
              <a:buClr>
                <a:schemeClr val="dk1"/>
              </a:buClr>
              <a:buSzPts val="3200"/>
              <a:buNone/>
            </a:pPr>
            <a:r>
              <a:t/>
            </a:r>
            <a:endParaRPr>
              <a:latin typeface="Arial"/>
              <a:ea typeface="Arial"/>
              <a:cs typeface="Arial"/>
              <a:sym typeface="Arial"/>
            </a:endParaRPr>
          </a:p>
          <a:p>
            <a:pPr indent="0" lvl="0" marL="0" rtl="0" algn="l">
              <a:spcBef>
                <a:spcPts val="640"/>
              </a:spcBef>
              <a:spcAft>
                <a:spcPts val="0"/>
              </a:spcAft>
              <a:buClr>
                <a:schemeClr val="dk1"/>
              </a:buClr>
              <a:buSzPts val="3200"/>
              <a:buNone/>
            </a:pPr>
            <a:r>
              <a:t/>
            </a:r>
            <a:endParaRPr>
              <a:latin typeface="Arial"/>
              <a:ea typeface="Arial"/>
              <a:cs typeface="Arial"/>
              <a:sym typeface="Arial"/>
            </a:endParaRPr>
          </a:p>
          <a:p>
            <a:pPr indent="-139700" lvl="0" marL="342900" rtl="0" algn="l">
              <a:spcBef>
                <a:spcPts val="640"/>
              </a:spcBef>
              <a:spcAft>
                <a:spcPts val="0"/>
              </a:spcAft>
              <a:buClr>
                <a:schemeClr val="dk1"/>
              </a:buClr>
              <a:buSzPts val="3200"/>
              <a:buNone/>
            </a:pPr>
            <a:r>
              <a:t/>
            </a:r>
            <a:endParaRPr/>
          </a:p>
        </p:txBody>
      </p:sp>
      <p:sp>
        <p:nvSpPr>
          <p:cNvPr id="413" name="Google Shape;413;p29"/>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5400">
                <a:latin typeface="Arial"/>
                <a:ea typeface="Arial"/>
                <a:cs typeface="Arial"/>
                <a:sym typeface="Arial"/>
              </a:rPr>
              <a:t>中海干拓の歴史</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中海干拓" id="132" name="Google Shape;132;p3"/>
          <p:cNvPicPr preferRelativeResize="0"/>
          <p:nvPr>
            <p:ph idx="2" type="chart"/>
          </p:nvPr>
        </p:nvPicPr>
        <p:blipFill rotWithShape="1">
          <a:blip r:embed="rId3">
            <a:alphaModFix/>
          </a:blip>
          <a:srcRect b="0" l="0" r="0" t="0"/>
          <a:stretch/>
        </p:blipFill>
        <p:spPr>
          <a:xfrm>
            <a:off x="-396875" y="1462088"/>
            <a:ext cx="6408738" cy="5395912"/>
          </a:xfrm>
          <a:prstGeom prst="rect">
            <a:avLst/>
          </a:prstGeom>
          <a:noFill/>
          <a:ln>
            <a:noFill/>
          </a:ln>
        </p:spPr>
      </p:pic>
      <p:sp>
        <p:nvSpPr>
          <p:cNvPr id="133" name="Google Shape;133;p3"/>
          <p:cNvSpPr/>
          <p:nvPr/>
        </p:nvSpPr>
        <p:spPr>
          <a:xfrm rot="1200000">
            <a:off x="3995738" y="5013325"/>
            <a:ext cx="288925" cy="142875"/>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3"/>
          <p:cNvSpPr/>
          <p:nvPr/>
        </p:nvSpPr>
        <p:spPr>
          <a:xfrm>
            <a:off x="5105400" y="6096000"/>
            <a:ext cx="825500" cy="414338"/>
          </a:xfrm>
          <a:custGeom>
            <a:rect b="b" l="l" r="r" t="t"/>
            <a:pathLst>
              <a:path extrusionOk="0" h="120000" w="120000">
                <a:moveTo>
                  <a:pt x="0" y="0"/>
                </a:moveTo>
                <a:lnTo>
                  <a:pt x="120000" y="0"/>
                </a:lnTo>
                <a:lnTo>
                  <a:pt x="120000" y="120000"/>
                </a:lnTo>
                <a:lnTo>
                  <a:pt x="0" y="120000"/>
                </a:lnTo>
                <a:close/>
              </a:path>
              <a:path extrusionOk="0" fill="none" h="120000" w="120000">
                <a:moveTo>
                  <a:pt x="-11077" y="33106"/>
                </a:moveTo>
                <a:lnTo>
                  <a:pt x="-77767" y="33106"/>
                </a:lnTo>
                <a:lnTo>
                  <a:pt x="-144923" y="-283678"/>
                </a:lnTo>
              </a:path>
            </a:pathLst>
          </a:custGeom>
          <a:solidFill>
            <a:schemeClr val="accent1"/>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ja-JP" sz="1000">
                <a:solidFill>
                  <a:schemeClr val="dk1"/>
                </a:solidFill>
                <a:latin typeface="Garamond"/>
                <a:ea typeface="Garamond"/>
                <a:cs typeface="Garamond"/>
                <a:sym typeface="Garamond"/>
              </a:rPr>
              <a:t>米子水鳥公園</a:t>
            </a:r>
            <a:endParaRPr/>
          </a:p>
        </p:txBody>
      </p:sp>
      <p:sp>
        <p:nvSpPr>
          <p:cNvPr id="135" name="Google Shape;135;p3"/>
          <p:cNvSpPr/>
          <p:nvPr/>
        </p:nvSpPr>
        <p:spPr>
          <a:xfrm>
            <a:off x="6011863" y="1989138"/>
            <a:ext cx="4572000" cy="44751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Arial"/>
                <a:ea typeface="Arial"/>
                <a:cs typeface="Arial"/>
                <a:sym typeface="Arial"/>
              </a:rPr>
              <a:t>中海　総面積9748ha </a:t>
            </a:r>
            <a:endParaRPr/>
          </a:p>
          <a:p>
            <a:pPr indent="0" lvl="0" marL="0" marR="0" rtl="0" algn="l">
              <a:spcBef>
                <a:spcPts val="900"/>
              </a:spcBef>
              <a:spcAft>
                <a:spcPts val="0"/>
              </a:spcAft>
              <a:buNone/>
            </a:pPr>
            <a:r>
              <a:rPr lang="ja-JP" sz="1800">
                <a:solidFill>
                  <a:schemeClr val="dk1"/>
                </a:solidFill>
                <a:latin typeface="Arial"/>
                <a:ea typeface="Arial"/>
                <a:cs typeface="Arial"/>
                <a:sym typeface="Arial"/>
              </a:rPr>
              <a:t>宍道湖　総面積8112ha</a:t>
            </a:r>
            <a:endParaRPr/>
          </a:p>
          <a:p>
            <a:pPr indent="0" lvl="0" marL="0" marR="0" rtl="0" algn="l">
              <a:spcBef>
                <a:spcPts val="1600"/>
              </a:spcBef>
              <a:spcAft>
                <a:spcPts val="0"/>
              </a:spcAft>
              <a:buNone/>
            </a:pPr>
            <a:r>
              <a:rPr lang="ja-JP" sz="3200">
                <a:solidFill>
                  <a:schemeClr val="dk1"/>
                </a:solidFill>
                <a:latin typeface="Arial"/>
                <a:ea typeface="Arial"/>
                <a:cs typeface="Arial"/>
                <a:sym typeface="Arial"/>
              </a:rPr>
              <a:t>干拓地の面積</a:t>
            </a:r>
            <a:endParaRPr/>
          </a:p>
          <a:p>
            <a:pPr indent="-114300" lvl="0" marL="0" marR="0" rtl="0" algn="l">
              <a:spcBef>
                <a:spcPts val="900"/>
              </a:spcBef>
              <a:spcAft>
                <a:spcPts val="0"/>
              </a:spcAft>
              <a:buClr>
                <a:schemeClr val="dk1"/>
              </a:buClr>
              <a:buSzPts val="1800"/>
              <a:buFont typeface="Arial"/>
              <a:buChar char="•"/>
            </a:pPr>
            <a:r>
              <a:rPr lang="ja-JP" sz="1800">
                <a:solidFill>
                  <a:schemeClr val="dk1"/>
                </a:solidFill>
                <a:latin typeface="Arial"/>
                <a:ea typeface="Arial"/>
                <a:cs typeface="Arial"/>
                <a:sym typeface="Arial"/>
              </a:rPr>
              <a:t>揖屋工区　277ha</a:t>
            </a:r>
            <a:endParaRPr/>
          </a:p>
          <a:p>
            <a:pPr indent="-114300" lvl="0" marL="0" marR="0" rtl="0" algn="l">
              <a:spcBef>
                <a:spcPts val="900"/>
              </a:spcBef>
              <a:spcAft>
                <a:spcPts val="0"/>
              </a:spcAft>
              <a:buClr>
                <a:schemeClr val="dk1"/>
              </a:buClr>
              <a:buSzPts val="1800"/>
              <a:buFont typeface="Arial"/>
              <a:buChar char="•"/>
            </a:pPr>
            <a:r>
              <a:rPr lang="ja-JP" sz="1800">
                <a:solidFill>
                  <a:schemeClr val="dk1"/>
                </a:solidFill>
                <a:latin typeface="Arial"/>
                <a:ea typeface="Arial"/>
                <a:cs typeface="Arial"/>
                <a:sym typeface="Arial"/>
              </a:rPr>
              <a:t>安来工区　168ha　</a:t>
            </a:r>
            <a:endParaRPr/>
          </a:p>
          <a:p>
            <a:pPr indent="-114300" lvl="0" marL="0" marR="0" rtl="0" algn="l">
              <a:spcBef>
                <a:spcPts val="900"/>
              </a:spcBef>
              <a:spcAft>
                <a:spcPts val="0"/>
              </a:spcAft>
              <a:buClr>
                <a:schemeClr val="dk1"/>
              </a:buClr>
              <a:buSzPts val="1800"/>
              <a:buFont typeface="Arial"/>
              <a:buChar char="•"/>
            </a:pPr>
            <a:r>
              <a:rPr lang="ja-JP" sz="1800">
                <a:solidFill>
                  <a:schemeClr val="dk1"/>
                </a:solidFill>
                <a:latin typeface="Arial"/>
                <a:ea typeface="Arial"/>
                <a:cs typeface="Arial"/>
                <a:sym typeface="Arial"/>
              </a:rPr>
              <a:t>弓浜工区　122ha</a:t>
            </a:r>
            <a:endParaRPr/>
          </a:p>
          <a:p>
            <a:pPr indent="-114300" lvl="0" marL="0" marR="0" rtl="0" algn="l">
              <a:spcBef>
                <a:spcPts val="900"/>
              </a:spcBef>
              <a:spcAft>
                <a:spcPts val="0"/>
              </a:spcAft>
              <a:buClr>
                <a:schemeClr val="dk1"/>
              </a:buClr>
              <a:buSzPts val="1800"/>
              <a:buFont typeface="Arial"/>
              <a:buChar char="•"/>
            </a:pPr>
            <a:r>
              <a:rPr lang="ja-JP" sz="1800">
                <a:solidFill>
                  <a:schemeClr val="dk1"/>
                </a:solidFill>
                <a:latin typeface="Arial"/>
                <a:ea typeface="Arial"/>
                <a:cs typeface="Arial"/>
                <a:sym typeface="Arial"/>
              </a:rPr>
              <a:t>彦名工区　147ha  </a:t>
            </a:r>
            <a:endParaRPr/>
          </a:p>
          <a:p>
            <a:pPr indent="-114300" lvl="0" marL="0" marR="0" rtl="0" algn="l">
              <a:spcBef>
                <a:spcPts val="900"/>
              </a:spcBef>
              <a:spcAft>
                <a:spcPts val="0"/>
              </a:spcAft>
              <a:buClr>
                <a:schemeClr val="dk1"/>
              </a:buClr>
              <a:buSzPts val="1800"/>
              <a:buFont typeface="Arial"/>
              <a:buChar char="•"/>
            </a:pPr>
            <a:r>
              <a:rPr lang="ja-JP" sz="1800">
                <a:solidFill>
                  <a:schemeClr val="dk1"/>
                </a:solidFill>
                <a:latin typeface="Arial"/>
                <a:ea typeface="Arial"/>
                <a:cs typeface="Arial"/>
                <a:sym typeface="Arial"/>
              </a:rPr>
              <a:t>本庄工区　1514ha　（中止）</a:t>
            </a:r>
            <a:endParaRPr/>
          </a:p>
        </p:txBody>
      </p:sp>
      <p:sp>
        <p:nvSpPr>
          <p:cNvPr id="136" name="Google Shape;136;p3"/>
          <p:cNvSpPr txBox="1"/>
          <p:nvPr>
            <p:ph idx="4294967295" type="title"/>
          </p:nvPr>
        </p:nvSpPr>
        <p:spPr>
          <a:xfrm>
            <a:off x="685800" y="3048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solidFill>
                  <a:schemeClr val="dk1"/>
                </a:solidFill>
                <a:latin typeface="Arial"/>
                <a:ea typeface="Arial"/>
                <a:cs typeface="Arial"/>
                <a:sym typeface="Arial"/>
              </a:rPr>
              <a:t>中海に計画された干拓地</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III 再生した湿地の問題点</a:t>
            </a:r>
            <a:endParaRPr/>
          </a:p>
        </p:txBody>
      </p:sp>
      <p:sp>
        <p:nvSpPr>
          <p:cNvPr id="424" name="Google Shape;424;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植生の変化</a:t>
            </a:r>
            <a:endParaRPr/>
          </a:p>
          <a:p>
            <a:pPr indent="-342900" lvl="0" marL="342900" rtl="0" algn="l">
              <a:spcBef>
                <a:spcPts val="640"/>
              </a:spcBef>
              <a:spcAft>
                <a:spcPts val="0"/>
              </a:spcAft>
              <a:buClr>
                <a:schemeClr val="dk1"/>
              </a:buClr>
              <a:buSzPts val="3200"/>
              <a:buChar char="•"/>
            </a:pPr>
            <a:r>
              <a:rPr lang="ja-JP"/>
              <a:t>地形の維持　　</a:t>
            </a:r>
            <a:endParaRPr/>
          </a:p>
          <a:p>
            <a:pPr indent="0" lvl="0" marL="0" rtl="0" algn="l">
              <a:spcBef>
                <a:spcPts val="640"/>
              </a:spcBef>
              <a:spcAft>
                <a:spcPts val="0"/>
              </a:spcAft>
              <a:buClr>
                <a:schemeClr val="dk1"/>
              </a:buClr>
              <a:buSzPts val="3200"/>
              <a:buNone/>
            </a:pPr>
            <a:r>
              <a:rPr lang="ja-JP"/>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2"/>
          <p:cNvSpPr txBox="1"/>
          <p:nvPr>
            <p:ph type="title"/>
          </p:nvPr>
        </p:nvSpPr>
        <p:spPr>
          <a:xfrm>
            <a:off x="609600" y="609600"/>
            <a:ext cx="7772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米子水鳥公園はどう変化してきたか?</a:t>
            </a:r>
            <a:endParaRPr/>
          </a:p>
        </p:txBody>
      </p:sp>
      <p:pic>
        <p:nvPicPr>
          <p:cNvPr id="430" name="Google Shape;430;p32"/>
          <p:cNvPicPr preferRelativeResize="0"/>
          <p:nvPr/>
        </p:nvPicPr>
        <p:blipFill rotWithShape="1">
          <a:blip r:embed="rId3">
            <a:alphaModFix/>
          </a:blip>
          <a:srcRect b="0" l="0" r="0" t="0"/>
          <a:stretch/>
        </p:blipFill>
        <p:spPr>
          <a:xfrm>
            <a:off x="609600" y="1524000"/>
            <a:ext cx="6248400" cy="4479925"/>
          </a:xfrm>
          <a:prstGeom prst="rect">
            <a:avLst/>
          </a:prstGeom>
          <a:noFill/>
          <a:ln>
            <a:noFill/>
          </a:ln>
        </p:spPr>
      </p:pic>
      <p:pic>
        <p:nvPicPr>
          <p:cNvPr id="431" name="Google Shape;431;p32"/>
          <p:cNvPicPr preferRelativeResize="0"/>
          <p:nvPr/>
        </p:nvPicPr>
        <p:blipFill rotWithShape="1">
          <a:blip r:embed="rId4">
            <a:alphaModFix/>
          </a:blip>
          <a:srcRect b="0" l="0" r="0" t="0"/>
          <a:stretch/>
        </p:blipFill>
        <p:spPr>
          <a:xfrm>
            <a:off x="1043608" y="1679504"/>
            <a:ext cx="6172200" cy="4625975"/>
          </a:xfrm>
          <a:prstGeom prst="rect">
            <a:avLst/>
          </a:prstGeom>
          <a:noFill/>
          <a:ln>
            <a:noFill/>
          </a:ln>
        </p:spPr>
      </p:pic>
      <p:pic>
        <p:nvPicPr>
          <p:cNvPr id="432" name="Google Shape;432;p32"/>
          <p:cNvPicPr preferRelativeResize="0"/>
          <p:nvPr/>
        </p:nvPicPr>
        <p:blipFill rotWithShape="1">
          <a:blip r:embed="rId5">
            <a:alphaModFix/>
          </a:blip>
          <a:srcRect b="0" l="0" r="0" t="0"/>
          <a:stretch/>
        </p:blipFill>
        <p:spPr>
          <a:xfrm>
            <a:off x="1752600" y="1905000"/>
            <a:ext cx="6705600" cy="4664075"/>
          </a:xfrm>
          <a:prstGeom prst="rect">
            <a:avLst/>
          </a:prstGeom>
          <a:noFill/>
          <a:ln>
            <a:noFill/>
          </a:ln>
        </p:spPr>
      </p:pic>
      <p:pic>
        <p:nvPicPr>
          <p:cNvPr id="433" name="Google Shape;433;p32"/>
          <p:cNvPicPr preferRelativeResize="0"/>
          <p:nvPr/>
        </p:nvPicPr>
        <p:blipFill rotWithShape="1">
          <a:blip r:embed="rId6">
            <a:alphaModFix/>
          </a:blip>
          <a:srcRect b="0" l="0" r="0" t="0"/>
          <a:stretch/>
        </p:blipFill>
        <p:spPr>
          <a:xfrm>
            <a:off x="1547664" y="1603446"/>
            <a:ext cx="6629400" cy="4968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500"/>
                                        <p:tgtEl>
                                          <p:spTgt spid="43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500"/>
                                        <p:tgtEl>
                                          <p:spTgt spid="431"/>
                                        </p:tgtEl>
                                        <p:attrNameLst>
                                          <p:attrName>ppt_w</p:attrName>
                                        </p:attrNameLst>
                                      </p:cBhvr>
                                      <p:tavLst>
                                        <p:tav fmla="" tm="0">
                                          <p:val>
                                            <p:strVal val="0"/>
                                          </p:val>
                                        </p:tav>
                                        <p:tav fmla="" tm="100000">
                                          <p:val>
                                            <p:strVal val="#ppt_w"/>
                                          </p:val>
                                        </p:tav>
                                      </p:tavLst>
                                    </p:anim>
                                    <p:anim calcmode="lin" valueType="num">
                                      <p:cBhvr additive="base">
                                        <p:cTn dur="500"/>
                                        <p:tgtEl>
                                          <p:spTgt spid="43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500"/>
                                        <p:tgtEl>
                                          <p:spTgt spid="43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500"/>
                                        <p:tgtEl>
                                          <p:spTgt spid="433"/>
                                        </p:tgtEl>
                                        <p:attrNameLst>
                                          <p:attrName>ppt_w</p:attrName>
                                        </p:attrNameLst>
                                      </p:cBhvr>
                                      <p:tavLst>
                                        <p:tav fmla="" tm="0">
                                          <p:val>
                                            <p:strVal val="0"/>
                                          </p:val>
                                        </p:tav>
                                        <p:tav fmla="" tm="100000">
                                          <p:val>
                                            <p:strVal val="#ppt_w"/>
                                          </p:val>
                                        </p:tav>
                                      </p:tavLst>
                                    </p:anim>
                                    <p:anim calcmode="lin" valueType="num">
                                      <p:cBhvr additive="base">
                                        <p:cTn dur="500"/>
                                        <p:tgtEl>
                                          <p:spTgt spid="4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graphicFrame>
        <p:nvGraphicFramePr>
          <p:cNvPr id="438" name="Google Shape;438;p33"/>
          <p:cNvGraphicFramePr/>
          <p:nvPr/>
        </p:nvGraphicFramePr>
        <p:xfrm>
          <a:off x="2286000" y="2362200"/>
          <a:ext cx="6096000" cy="3973513"/>
        </p:xfrm>
        <a:graphic>
          <a:graphicData uri="http://schemas.openxmlformats.org/presentationml/2006/ole">
            <mc:AlternateContent>
              <mc:Choice Requires="v">
                <p:oleObj r:id="rId4" imgH="3973513" imgW="6096000" progId="MSPhotoEd.3" spid="_x0000_s1">
                  <p:embed/>
                </p:oleObj>
              </mc:Choice>
              <mc:Fallback>
                <p:oleObj r:id="rId5" imgH="3973513" imgW="6096000" progId="MSPhotoEd.3">
                  <p:embed/>
                  <p:pic>
                    <p:nvPicPr>
                      <p:cNvPr id="438" name="Google Shape;438;p33"/>
                      <p:cNvPicPr preferRelativeResize="0"/>
                      <p:nvPr/>
                    </p:nvPicPr>
                    <p:blipFill rotWithShape="1">
                      <a:blip r:embed="rId6">
                        <a:alphaModFix/>
                      </a:blip>
                      <a:srcRect b="0" l="0" r="0" t="0"/>
                      <a:stretch/>
                    </p:blipFill>
                    <p:spPr>
                      <a:xfrm>
                        <a:off x="2286000" y="2362200"/>
                        <a:ext cx="6096000" cy="3973513"/>
                      </a:xfrm>
                      <a:prstGeom prst="rect">
                        <a:avLst/>
                      </a:prstGeom>
                      <a:noFill/>
                      <a:ln>
                        <a:noFill/>
                      </a:ln>
                    </p:spPr>
                  </p:pic>
                </p:oleObj>
              </mc:Fallback>
            </mc:AlternateContent>
          </a:graphicData>
        </a:graphic>
      </p:graphicFrame>
      <p:sp>
        <p:nvSpPr>
          <p:cNvPr id="439" name="Google Shape;439;p33"/>
          <p:cNvSpPr txBox="1"/>
          <p:nvPr>
            <p:ph type="title"/>
          </p:nvPr>
        </p:nvSpPr>
        <p:spPr>
          <a:xfrm>
            <a:off x="0" y="722313"/>
            <a:ext cx="8955088"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遷移を止めるには維持作業が必要。</a:t>
            </a:r>
            <a:endParaRPr/>
          </a:p>
        </p:txBody>
      </p:sp>
      <p:pic>
        <p:nvPicPr>
          <p:cNvPr id="440" name="Google Shape;440;p33"/>
          <p:cNvPicPr preferRelativeResize="0"/>
          <p:nvPr/>
        </p:nvPicPr>
        <p:blipFill rotWithShape="1">
          <a:blip r:embed="rId7">
            <a:alphaModFix/>
          </a:blip>
          <a:srcRect b="0" l="0" r="0" t="0"/>
          <a:stretch/>
        </p:blipFill>
        <p:spPr>
          <a:xfrm>
            <a:off x="457200" y="1752600"/>
            <a:ext cx="6324600" cy="3890963"/>
          </a:xfrm>
          <a:prstGeom prst="rect">
            <a:avLst/>
          </a:prstGeom>
          <a:noFill/>
          <a:ln>
            <a:noFill/>
          </a:ln>
        </p:spPr>
      </p:pic>
      <p:pic>
        <p:nvPicPr>
          <p:cNvPr id="441" name="Google Shape;441;p33"/>
          <p:cNvPicPr preferRelativeResize="0"/>
          <p:nvPr/>
        </p:nvPicPr>
        <p:blipFill rotWithShape="1">
          <a:blip r:embed="rId8">
            <a:alphaModFix/>
          </a:blip>
          <a:srcRect b="0" l="0" r="0" t="0"/>
          <a:stretch/>
        </p:blipFill>
        <p:spPr>
          <a:xfrm>
            <a:off x="762000" y="1981200"/>
            <a:ext cx="6400800" cy="4586288"/>
          </a:xfrm>
          <a:prstGeom prst="rect">
            <a:avLst/>
          </a:prstGeom>
          <a:noFill/>
          <a:ln>
            <a:noFill/>
          </a:ln>
        </p:spPr>
      </p:pic>
      <p:pic>
        <p:nvPicPr>
          <p:cNvPr id="442" name="Google Shape;442;p33"/>
          <p:cNvPicPr preferRelativeResize="0"/>
          <p:nvPr>
            <p:ph idx="2" type="dgm"/>
          </p:nvPr>
        </p:nvPicPr>
        <p:blipFill rotWithShape="1">
          <a:blip r:embed="rId9">
            <a:alphaModFix/>
          </a:blip>
          <a:srcRect b="0" l="0" r="0" t="0"/>
          <a:stretch/>
        </p:blipFill>
        <p:spPr>
          <a:xfrm>
            <a:off x="762000" y="2046288"/>
            <a:ext cx="7239000" cy="4456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4"/>
          <p:cNvSpPr txBox="1"/>
          <p:nvPr>
            <p:ph type="title"/>
          </p:nvPr>
        </p:nvSpPr>
        <p:spPr>
          <a:xfrm>
            <a:off x="317500" y="722313"/>
            <a:ext cx="8637588"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地盤沈下の進行・干拓地の宿命</a:t>
            </a:r>
            <a:endParaRPr/>
          </a:p>
        </p:txBody>
      </p:sp>
      <p:pic>
        <p:nvPicPr>
          <p:cNvPr id="448" name="Google Shape;448;p34"/>
          <p:cNvPicPr preferRelativeResize="0"/>
          <p:nvPr>
            <p:ph idx="2" type="dgm"/>
          </p:nvPr>
        </p:nvPicPr>
        <p:blipFill rotWithShape="1">
          <a:blip r:embed="rId3">
            <a:alphaModFix/>
          </a:blip>
          <a:srcRect b="0" l="0" r="0" t="0"/>
          <a:stretch/>
        </p:blipFill>
        <p:spPr>
          <a:xfrm>
            <a:off x="304800" y="1371600"/>
            <a:ext cx="7086600" cy="4956175"/>
          </a:xfrm>
          <a:prstGeom prst="rect">
            <a:avLst/>
          </a:prstGeom>
          <a:noFill/>
          <a:ln>
            <a:noFill/>
          </a:ln>
        </p:spPr>
      </p:pic>
      <p:pic>
        <p:nvPicPr>
          <p:cNvPr id="449" name="Google Shape;449;p34"/>
          <p:cNvPicPr preferRelativeResize="0"/>
          <p:nvPr/>
        </p:nvPicPr>
        <p:blipFill rotWithShape="1">
          <a:blip r:embed="rId4">
            <a:alphaModFix/>
          </a:blip>
          <a:srcRect b="0" l="0" r="0" t="0"/>
          <a:stretch/>
        </p:blipFill>
        <p:spPr>
          <a:xfrm>
            <a:off x="685800" y="1570038"/>
            <a:ext cx="6934200" cy="4848225"/>
          </a:xfrm>
          <a:prstGeom prst="rect">
            <a:avLst/>
          </a:prstGeom>
          <a:noFill/>
          <a:ln>
            <a:noFill/>
          </a:ln>
        </p:spPr>
      </p:pic>
      <p:pic>
        <p:nvPicPr>
          <p:cNvPr id="450" name="Google Shape;450;p34"/>
          <p:cNvPicPr preferRelativeResize="0"/>
          <p:nvPr/>
        </p:nvPicPr>
        <p:blipFill rotWithShape="1">
          <a:blip r:embed="rId5">
            <a:alphaModFix/>
          </a:blip>
          <a:srcRect b="0" l="0" r="0" t="0"/>
          <a:stretch/>
        </p:blipFill>
        <p:spPr>
          <a:xfrm>
            <a:off x="1066800" y="1752600"/>
            <a:ext cx="7086600" cy="4848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平成12年鳥取県西部地震</a:t>
            </a:r>
            <a:endParaRPr/>
          </a:p>
        </p:txBody>
      </p:sp>
      <p:sp>
        <p:nvSpPr>
          <p:cNvPr descr="Rectangle: Click to edit Master text styles&#10;Second level&#10;Third level&#10;Fourth level&#10;Fifth level" id="456" name="Google Shape;456;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Font typeface="Noto Sans Symbols"/>
              <a:buNone/>
            </a:pPr>
            <a:r>
              <a:rPr lang="ja-JP"/>
              <a:t>2000年10月5日鳥取県西部地震発生</a:t>
            </a:r>
            <a:endParaRPr/>
          </a:p>
          <a:p>
            <a:pPr indent="-342900" lvl="0" marL="342900" rtl="0" algn="l">
              <a:spcBef>
                <a:spcPts val="640"/>
              </a:spcBef>
              <a:spcAft>
                <a:spcPts val="0"/>
              </a:spcAft>
              <a:buClr>
                <a:schemeClr val="dk1"/>
              </a:buClr>
              <a:buSzPts val="3200"/>
              <a:buFont typeface="Noto Sans Symbols"/>
              <a:buNone/>
            </a:pPr>
            <a:r>
              <a:rPr lang="ja-JP"/>
              <a:t>　　　　　　　　エントランスホールの一部崩壊</a:t>
            </a:r>
            <a:endParaRPr/>
          </a:p>
          <a:p>
            <a:pPr indent="-342900" lvl="0" marL="342900" rtl="0" algn="l">
              <a:spcBef>
                <a:spcPts val="640"/>
              </a:spcBef>
              <a:spcAft>
                <a:spcPts val="0"/>
              </a:spcAft>
              <a:buClr>
                <a:schemeClr val="dk1"/>
              </a:buClr>
              <a:buSzPts val="3200"/>
              <a:buFont typeface="Noto Sans Symbols"/>
              <a:buNone/>
            </a:pPr>
            <a:r>
              <a:rPr lang="ja-JP"/>
              <a:t>　　　　　　　　ネイチャーセンター閉鎖　　　　</a:t>
            </a:r>
            <a:endParaRPr/>
          </a:p>
          <a:p>
            <a:pPr indent="-342900" lvl="0" marL="342900" rtl="0" algn="l">
              <a:spcBef>
                <a:spcPts val="640"/>
              </a:spcBef>
              <a:spcAft>
                <a:spcPts val="0"/>
              </a:spcAft>
              <a:buClr>
                <a:schemeClr val="dk1"/>
              </a:buClr>
              <a:buSzPts val="3200"/>
              <a:buFont typeface="Noto Sans Symbols"/>
              <a:buNone/>
            </a:pPr>
            <a:r>
              <a:rPr lang="ja-JP"/>
              <a:t>2001年 1月 1日　プレハブ仮設小屋で対応</a:t>
            </a:r>
            <a:endParaRPr/>
          </a:p>
          <a:p>
            <a:pPr indent="-342900" lvl="0" marL="342900" rtl="0" algn="l">
              <a:spcBef>
                <a:spcPts val="640"/>
              </a:spcBef>
              <a:spcAft>
                <a:spcPts val="0"/>
              </a:spcAft>
              <a:buClr>
                <a:schemeClr val="dk1"/>
              </a:buClr>
              <a:buSzPts val="3200"/>
              <a:buFont typeface="Noto Sans Symbols"/>
              <a:buNone/>
            </a:pPr>
            <a:r>
              <a:rPr lang="ja-JP"/>
              <a:t>2001年10月5日　センター再開</a:t>
            </a:r>
            <a:endParaRPr/>
          </a:p>
          <a:p>
            <a:pPr indent="-342900" lvl="0" marL="342900" rtl="0" algn="l">
              <a:spcBef>
                <a:spcPts val="640"/>
              </a:spcBef>
              <a:spcAft>
                <a:spcPts val="0"/>
              </a:spcAft>
              <a:buClr>
                <a:schemeClr val="dk1"/>
              </a:buClr>
              <a:buSzPts val="3200"/>
              <a:buFont typeface="Noto Sans Symbols"/>
              <a:buNone/>
            </a:pPr>
            <a:r>
              <a:t/>
            </a:r>
            <a:endParaRPr/>
          </a:p>
        </p:txBody>
      </p:sp>
      <p:pic>
        <p:nvPicPr>
          <p:cNvPr id="457" name="Google Shape;457;p35"/>
          <p:cNvPicPr preferRelativeResize="0"/>
          <p:nvPr/>
        </p:nvPicPr>
        <p:blipFill rotWithShape="1">
          <a:blip r:embed="rId3">
            <a:alphaModFix/>
          </a:blip>
          <a:srcRect b="0" l="0" r="0" t="0"/>
          <a:stretch/>
        </p:blipFill>
        <p:spPr>
          <a:xfrm>
            <a:off x="963228" y="1596669"/>
            <a:ext cx="3606800" cy="5105400"/>
          </a:xfrm>
          <a:prstGeom prst="rect">
            <a:avLst/>
          </a:prstGeom>
          <a:noFill/>
          <a:ln>
            <a:noFill/>
          </a:ln>
        </p:spPr>
      </p:pic>
      <p:pic>
        <p:nvPicPr>
          <p:cNvPr id="458" name="Google Shape;458;p35"/>
          <p:cNvPicPr preferRelativeResize="0"/>
          <p:nvPr/>
        </p:nvPicPr>
        <p:blipFill rotWithShape="1">
          <a:blip r:embed="rId4">
            <a:alphaModFix/>
          </a:blip>
          <a:srcRect b="0" l="0" r="0" t="0"/>
          <a:stretch/>
        </p:blipFill>
        <p:spPr>
          <a:xfrm>
            <a:off x="976217" y="1635919"/>
            <a:ext cx="7848600" cy="5119688"/>
          </a:xfrm>
          <a:prstGeom prst="rect">
            <a:avLst/>
          </a:prstGeom>
          <a:noFill/>
          <a:ln>
            <a:noFill/>
          </a:ln>
        </p:spPr>
      </p:pic>
      <p:pic>
        <p:nvPicPr>
          <p:cNvPr id="459" name="Google Shape;459;p35"/>
          <p:cNvPicPr preferRelativeResize="0"/>
          <p:nvPr/>
        </p:nvPicPr>
        <p:blipFill rotWithShape="1">
          <a:blip r:embed="rId5">
            <a:alphaModFix/>
          </a:blip>
          <a:srcRect b="0" l="0" r="0" t="0"/>
          <a:stretch/>
        </p:blipFill>
        <p:spPr>
          <a:xfrm>
            <a:off x="989206" y="1500625"/>
            <a:ext cx="7848600" cy="5297487"/>
          </a:xfrm>
          <a:prstGeom prst="rect">
            <a:avLst/>
          </a:prstGeom>
          <a:noFill/>
          <a:ln>
            <a:noFill/>
          </a:ln>
        </p:spPr>
      </p:pic>
      <p:pic>
        <p:nvPicPr>
          <p:cNvPr id="460" name="Google Shape;460;p35"/>
          <p:cNvPicPr preferRelativeResize="0"/>
          <p:nvPr/>
        </p:nvPicPr>
        <p:blipFill rotWithShape="1">
          <a:blip r:embed="rId6">
            <a:alphaModFix/>
          </a:blip>
          <a:srcRect b="0" l="0" r="0" t="0"/>
          <a:stretch/>
        </p:blipFill>
        <p:spPr>
          <a:xfrm>
            <a:off x="285606" y="404664"/>
            <a:ext cx="8467924" cy="6350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カイツブリの営巣</a:t>
            </a:r>
            <a:endParaRPr/>
          </a:p>
        </p:txBody>
      </p:sp>
      <p:pic>
        <p:nvPicPr>
          <p:cNvPr id="466" name="Google Shape;466;p36"/>
          <p:cNvPicPr preferRelativeResize="0"/>
          <p:nvPr>
            <p:ph idx="1" type="body"/>
          </p:nvPr>
        </p:nvPicPr>
        <p:blipFill rotWithShape="1">
          <a:blip r:embed="rId3">
            <a:alphaModFix/>
          </a:blip>
          <a:srcRect b="0" l="0" r="0" t="0"/>
          <a:stretch/>
        </p:blipFill>
        <p:spPr>
          <a:xfrm>
            <a:off x="1763688" y="1751504"/>
            <a:ext cx="5616624" cy="422335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72" name="Google Shape;472;p3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graphicFrame>
        <p:nvGraphicFramePr>
          <p:cNvPr id="473" name="Google Shape;473;p37"/>
          <p:cNvGraphicFramePr/>
          <p:nvPr/>
        </p:nvGraphicFramePr>
        <p:xfrm>
          <a:off x="238125" y="280987"/>
          <a:ext cx="8667750" cy="6296025"/>
        </p:xfrm>
        <a:graphic>
          <a:graphicData uri="http://schemas.openxmlformats.org/drawingml/2006/chart">
            <c:chart r:id="rId3"/>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8"/>
          <p:cNvSpPr txBox="1"/>
          <p:nvPr>
            <p:ph idx="1" type="subTitle"/>
          </p:nvPr>
        </p:nvSpPr>
        <p:spPr>
          <a:xfrm>
            <a:off x="1403648" y="558924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graphicFrame>
        <p:nvGraphicFramePr>
          <p:cNvPr id="479" name="Google Shape;479;p38"/>
          <p:cNvGraphicFramePr/>
          <p:nvPr/>
        </p:nvGraphicFramePr>
        <p:xfrm>
          <a:off x="931640" y="260648"/>
          <a:ext cx="6872808" cy="6048672"/>
        </p:xfrm>
        <a:graphic>
          <a:graphicData uri="http://schemas.openxmlformats.org/drawingml/2006/chart">
            <c:chart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普及啓発活動</a:t>
            </a:r>
            <a:endParaRPr/>
          </a:p>
        </p:txBody>
      </p:sp>
      <p:sp>
        <p:nvSpPr>
          <p:cNvPr id="485" name="Google Shape;485;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米子水鳥公園の設置と</a:t>
            </a:r>
            <a:br>
              <a:rPr lang="ja-JP"/>
            </a:br>
            <a:r>
              <a:rPr lang="ja-JP"/>
              <a:t>ラムサール条約登録</a:t>
            </a:r>
            <a:endParaRPr/>
          </a:p>
        </p:txBody>
      </p:sp>
      <p:sp>
        <p:nvSpPr>
          <p:cNvPr id="143" name="Google Shape;143;p4"/>
          <p:cNvSpPr txBox="1"/>
          <p:nvPr>
            <p:ph idx="1" type="body"/>
          </p:nvPr>
        </p:nvSpPr>
        <p:spPr>
          <a:xfrm>
            <a:off x="530477" y="2286000"/>
            <a:ext cx="4420554" cy="326350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Clr>
                <a:schemeClr val="dk1"/>
              </a:buClr>
              <a:buSzPct val="100000"/>
              <a:buNone/>
            </a:pPr>
            <a:r>
              <a:t/>
            </a:r>
            <a:endParaRPr/>
          </a:p>
          <a:p>
            <a:pPr indent="0" lvl="0" marL="0" rtl="0" algn="l">
              <a:spcBef>
                <a:spcPts val="388"/>
              </a:spcBef>
              <a:spcAft>
                <a:spcPts val="0"/>
              </a:spcAft>
              <a:buClr>
                <a:schemeClr val="dk1"/>
              </a:buClr>
              <a:buSzPct val="100000"/>
              <a:buNone/>
            </a:pPr>
            <a:r>
              <a:rPr lang="ja-JP" sz="2100"/>
              <a:t>1971　彦名工区の干拓が始まる</a:t>
            </a:r>
            <a:endParaRPr sz="2100"/>
          </a:p>
          <a:p>
            <a:pPr indent="0" lvl="0" marL="0" rtl="0" algn="l">
              <a:spcBef>
                <a:spcPts val="388"/>
              </a:spcBef>
              <a:spcAft>
                <a:spcPts val="0"/>
              </a:spcAft>
              <a:buClr>
                <a:schemeClr val="dk1"/>
              </a:buClr>
              <a:buSzPct val="100000"/>
              <a:buNone/>
            </a:pPr>
            <a:r>
              <a:rPr lang="ja-JP" sz="2100"/>
              <a:t>1989　彦名工区の一部を残す　　　　　</a:t>
            </a:r>
            <a:endParaRPr/>
          </a:p>
          <a:p>
            <a:pPr indent="0" lvl="0" marL="0" rtl="0" algn="l">
              <a:spcBef>
                <a:spcPts val="388"/>
              </a:spcBef>
              <a:spcAft>
                <a:spcPts val="0"/>
              </a:spcAft>
              <a:buClr>
                <a:schemeClr val="dk1"/>
              </a:buClr>
              <a:buSzPct val="100000"/>
              <a:buNone/>
            </a:pPr>
            <a:r>
              <a:rPr lang="ja-JP" sz="2100"/>
              <a:t>　　　ことが決まる</a:t>
            </a:r>
            <a:endParaRPr/>
          </a:p>
          <a:p>
            <a:pPr indent="0" lvl="0" marL="0" rtl="0" algn="l">
              <a:spcBef>
                <a:spcPts val="388"/>
              </a:spcBef>
              <a:spcAft>
                <a:spcPts val="0"/>
              </a:spcAft>
              <a:buClr>
                <a:schemeClr val="dk1"/>
              </a:buClr>
              <a:buSzPct val="100000"/>
              <a:buNone/>
            </a:pPr>
            <a:r>
              <a:rPr lang="ja-JP" sz="2100"/>
              <a:t>1995  米子水鳥公園　開設</a:t>
            </a:r>
            <a:endParaRPr/>
          </a:p>
          <a:p>
            <a:pPr indent="0" lvl="0" marL="0" rtl="0" algn="l">
              <a:spcBef>
                <a:spcPts val="388"/>
              </a:spcBef>
              <a:spcAft>
                <a:spcPts val="0"/>
              </a:spcAft>
              <a:buClr>
                <a:schemeClr val="dk1"/>
              </a:buClr>
              <a:buSzPct val="100000"/>
              <a:buNone/>
            </a:pPr>
            <a:r>
              <a:rPr lang="ja-JP" sz="2100"/>
              <a:t>          中海水鳥国際交流基金財団の  </a:t>
            </a:r>
            <a:br>
              <a:rPr lang="ja-JP" sz="2100"/>
            </a:br>
            <a:r>
              <a:rPr lang="ja-JP" sz="2100"/>
              <a:t>          設立</a:t>
            </a:r>
            <a:endParaRPr sz="2100"/>
          </a:p>
          <a:p>
            <a:pPr indent="0" lvl="0" marL="0" rtl="0" algn="l">
              <a:spcBef>
                <a:spcPts val="388"/>
              </a:spcBef>
              <a:spcAft>
                <a:spcPts val="0"/>
              </a:spcAft>
              <a:buClr>
                <a:schemeClr val="dk1"/>
              </a:buClr>
              <a:buSzPct val="100000"/>
              <a:buNone/>
            </a:pPr>
            <a:r>
              <a:rPr lang="ja-JP" sz="2100"/>
              <a:t>2002　EAAFP　米子水鳥公園 参加</a:t>
            </a:r>
            <a:endParaRPr sz="2100"/>
          </a:p>
          <a:p>
            <a:pPr indent="0" lvl="0" marL="0" rtl="0" algn="l">
              <a:spcBef>
                <a:spcPts val="388"/>
              </a:spcBef>
              <a:spcAft>
                <a:spcPts val="0"/>
              </a:spcAft>
              <a:buClr>
                <a:schemeClr val="dk1"/>
              </a:buClr>
              <a:buSzPct val="100000"/>
              <a:buNone/>
            </a:pPr>
            <a:r>
              <a:rPr lang="ja-JP" sz="2100"/>
              <a:t>2005  中海の一部としてラムサール　　</a:t>
            </a:r>
            <a:br>
              <a:rPr lang="ja-JP" sz="2100"/>
            </a:br>
            <a:r>
              <a:rPr lang="ja-JP" sz="2100"/>
              <a:t>　　　条約の登録湿地に</a:t>
            </a:r>
            <a:endParaRPr/>
          </a:p>
        </p:txBody>
      </p:sp>
      <p:pic>
        <p:nvPicPr>
          <p:cNvPr id="144" name="Google Shape;144;p4"/>
          <p:cNvPicPr preferRelativeResize="0"/>
          <p:nvPr/>
        </p:nvPicPr>
        <p:blipFill rotWithShape="1">
          <a:blip r:embed="rId3">
            <a:alphaModFix/>
          </a:blip>
          <a:srcRect b="0" l="0" r="0" t="0"/>
          <a:stretch/>
        </p:blipFill>
        <p:spPr>
          <a:xfrm>
            <a:off x="5038955" y="2735403"/>
            <a:ext cx="5110088" cy="3270095"/>
          </a:xfrm>
          <a:prstGeom prst="rect">
            <a:avLst/>
          </a:prstGeom>
          <a:noFill/>
          <a:ln>
            <a:noFill/>
          </a:ln>
        </p:spPr>
      </p:pic>
      <p:pic>
        <p:nvPicPr>
          <p:cNvPr id="145" name="Google Shape;145;p4"/>
          <p:cNvPicPr preferRelativeResize="0"/>
          <p:nvPr/>
        </p:nvPicPr>
        <p:blipFill rotWithShape="1">
          <a:blip r:embed="rId4">
            <a:alphaModFix/>
          </a:blip>
          <a:srcRect b="0" l="0" r="0" t="0"/>
          <a:stretch/>
        </p:blipFill>
        <p:spPr>
          <a:xfrm>
            <a:off x="4863108" y="2150824"/>
            <a:ext cx="5025064" cy="405571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0"/>
          <p:cNvSpPr txBox="1"/>
          <p:nvPr>
            <p:ph type="title"/>
          </p:nvPr>
        </p:nvSpPr>
        <p:spPr>
          <a:xfrm>
            <a:off x="685800" y="465138"/>
            <a:ext cx="7772400" cy="14319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4800"/>
              <a:t>国際的に水鳥を守る組み</a:t>
            </a:r>
            <a:endParaRPr sz="4800"/>
          </a:p>
        </p:txBody>
      </p:sp>
      <p:sp>
        <p:nvSpPr>
          <p:cNvPr id="491" name="Google Shape;491;p40"/>
          <p:cNvSpPr/>
          <p:nvPr>
            <p:ph idx="2" type="chart"/>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0" lvl="0" marL="0" rtl="0" algn="l">
              <a:spcBef>
                <a:spcPts val="64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米子水鳥公園の水鳥とは?</a:t>
            </a:r>
            <a:endParaRPr/>
          </a:p>
        </p:txBody>
      </p:sp>
      <p:sp>
        <p:nvSpPr>
          <p:cNvPr id="497" name="Google Shape;497;p41"/>
          <p:cNvSpPr txBox="1"/>
          <p:nvPr>
            <p:ph idx="1" type="body"/>
          </p:nvPr>
        </p:nvSpPr>
        <p:spPr>
          <a:xfrm>
            <a:off x="328613" y="1941513"/>
            <a:ext cx="3557587" cy="4114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ラムサール条約</a:t>
            </a:r>
            <a:endParaRPr/>
          </a:p>
          <a:p>
            <a:pPr indent="-342900" lvl="0" marL="342900" rtl="0" algn="l">
              <a:spcBef>
                <a:spcPts val="640"/>
              </a:spcBef>
              <a:spcAft>
                <a:spcPts val="0"/>
              </a:spcAft>
              <a:buClr>
                <a:schemeClr val="dk1"/>
              </a:buClr>
              <a:buSzPts val="3200"/>
              <a:buFont typeface="Noto Sans Symbols"/>
              <a:buNone/>
            </a:pPr>
            <a:r>
              <a:rPr lang="ja-JP"/>
              <a:t>　</a:t>
            </a:r>
            <a:endParaRPr/>
          </a:p>
          <a:p>
            <a:pPr indent="-342900" lvl="0" marL="342900" rtl="0" algn="l">
              <a:spcBef>
                <a:spcPts val="640"/>
              </a:spcBef>
              <a:spcAft>
                <a:spcPts val="0"/>
              </a:spcAft>
              <a:buClr>
                <a:schemeClr val="dk1"/>
              </a:buClr>
              <a:buSzPts val="3200"/>
              <a:buFont typeface="Noto Sans Symbols"/>
              <a:buNone/>
            </a:pPr>
            <a:r>
              <a:rPr lang="ja-JP"/>
              <a:t>　特に</a:t>
            </a:r>
            <a:r>
              <a:rPr b="1" lang="ja-JP">
                <a:solidFill>
                  <a:srgbClr val="FF3300"/>
                </a:solidFill>
              </a:rPr>
              <a:t>水鳥</a:t>
            </a:r>
            <a:r>
              <a:rPr lang="ja-JP"/>
              <a:t>の生息地として国際的に重要な湿地に関する条約</a:t>
            </a:r>
            <a:endParaRPr/>
          </a:p>
        </p:txBody>
      </p:sp>
      <p:pic>
        <p:nvPicPr>
          <p:cNvPr descr="米子水鳥公園空撮" id="498" name="Google Shape;498;p41"/>
          <p:cNvPicPr preferRelativeResize="0"/>
          <p:nvPr/>
        </p:nvPicPr>
        <p:blipFill rotWithShape="1">
          <a:blip r:embed="rId3">
            <a:alphaModFix/>
          </a:blip>
          <a:srcRect b="0" l="0" r="0" t="0"/>
          <a:stretch/>
        </p:blipFill>
        <p:spPr>
          <a:xfrm>
            <a:off x="4267200" y="1752600"/>
            <a:ext cx="4876800" cy="3937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山陰唯一のカワウの繁殖地(萱嶋)</a:t>
            </a:r>
            <a:endParaRPr/>
          </a:p>
        </p:txBody>
      </p:sp>
      <p:pic>
        <p:nvPicPr>
          <p:cNvPr descr="IMG0034" id="504" name="Google Shape;504;p42"/>
          <p:cNvPicPr preferRelativeResize="0"/>
          <p:nvPr>
            <p:ph idx="1" type="body"/>
          </p:nvPr>
        </p:nvPicPr>
        <p:blipFill rotWithShape="1">
          <a:blip r:embed="rId3">
            <a:alphaModFix/>
          </a:blip>
          <a:srcRect b="0" l="0" r="0" t="0"/>
          <a:stretch/>
        </p:blipFill>
        <p:spPr>
          <a:xfrm>
            <a:off x="-152400" y="274650"/>
            <a:ext cx="9448800" cy="629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500"/>
                                        <p:tgtEl>
                                          <p:spTgt spid="50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10" name="Google Shape;510;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4"/>
          <p:cNvSpPr txBox="1"/>
          <p:nvPr>
            <p:ph type="title"/>
          </p:nvPr>
        </p:nvSpPr>
        <p:spPr>
          <a:xfrm>
            <a:off x="949325" y="430213"/>
            <a:ext cx="7397750" cy="7016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4000">
                <a:latin typeface="Arial"/>
                <a:ea typeface="Arial"/>
                <a:cs typeface="Arial"/>
                <a:sym typeface="Arial"/>
              </a:rPr>
              <a:t>米子水鳥公園の環境管理活動</a:t>
            </a:r>
            <a:endParaRPr/>
          </a:p>
        </p:txBody>
      </p:sp>
      <p:sp>
        <p:nvSpPr>
          <p:cNvPr id="517" name="Google Shape;517;p44"/>
          <p:cNvSpPr/>
          <p:nvPr/>
        </p:nvSpPr>
        <p:spPr>
          <a:xfrm>
            <a:off x="304800" y="1143000"/>
            <a:ext cx="8534400" cy="1739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ja-JP" sz="1800">
                <a:solidFill>
                  <a:schemeClr val="dk1"/>
                </a:solidFill>
                <a:latin typeface="Arial"/>
                <a:ea typeface="Arial"/>
                <a:cs typeface="Arial"/>
                <a:sym typeface="Arial"/>
              </a:rPr>
              <a:t>財団は、米子水鳥公園が市民の要望によって設置されたことを考慮し、その管理を多くの市民と協力して行っている。年間1500人を越える市民ボランティアが、水鳥の生息地の整備や草刈り、調査、ビオトープ作りなど、この公園の環境管理のために汗を流している。</a:t>
            </a:r>
            <a:endParaRPr/>
          </a:p>
          <a:p>
            <a:pPr indent="0" lvl="0" marL="0" marR="0" rtl="0" algn="just">
              <a:spcBef>
                <a:spcPts val="0"/>
              </a:spcBef>
              <a:spcAft>
                <a:spcPts val="0"/>
              </a:spcAft>
              <a:buNone/>
            </a:pPr>
            <a:r>
              <a:rPr lang="ja-JP" sz="1800">
                <a:solidFill>
                  <a:schemeClr val="dk1"/>
                </a:solidFill>
                <a:latin typeface="Arial"/>
                <a:ea typeface="Arial"/>
                <a:cs typeface="Arial"/>
                <a:sym typeface="Arial"/>
              </a:rPr>
              <a:t>これらの活動は、市民の水鳥公園の自然に対する愛着や、管理維持活動の重要性の認識を高めている。</a:t>
            </a:r>
            <a:endParaRPr b="1" sz="1800">
              <a:solidFill>
                <a:schemeClr val="dk1"/>
              </a:solidFill>
              <a:latin typeface="Arial"/>
              <a:ea typeface="Arial"/>
              <a:cs typeface="Arial"/>
              <a:sym typeface="Arial"/>
            </a:endParaRPr>
          </a:p>
        </p:txBody>
      </p:sp>
      <p:sp>
        <p:nvSpPr>
          <p:cNvPr id="518" name="Google Shape;518;p44"/>
          <p:cNvSpPr/>
          <p:nvPr/>
        </p:nvSpPr>
        <p:spPr>
          <a:xfrm>
            <a:off x="5638800" y="5791200"/>
            <a:ext cx="2438400" cy="106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Arial"/>
                <a:ea typeface="Arial"/>
                <a:cs typeface="Arial"/>
                <a:sym typeface="Arial"/>
              </a:rPr>
              <a:t>水鳥のために島を作る</a:t>
            </a:r>
            <a:endParaRPr/>
          </a:p>
        </p:txBody>
      </p:sp>
      <p:pic>
        <p:nvPicPr>
          <p:cNvPr descr="ショップ 015" id="519" name="Google Shape;519;p44"/>
          <p:cNvPicPr preferRelativeResize="0"/>
          <p:nvPr/>
        </p:nvPicPr>
        <p:blipFill rotWithShape="1">
          <a:blip r:embed="rId3">
            <a:alphaModFix/>
          </a:blip>
          <a:srcRect b="0" l="0" r="0" t="0"/>
          <a:stretch/>
        </p:blipFill>
        <p:spPr>
          <a:xfrm>
            <a:off x="4716463" y="2924175"/>
            <a:ext cx="4191000" cy="2895600"/>
          </a:xfrm>
          <a:prstGeom prst="rect">
            <a:avLst/>
          </a:prstGeom>
          <a:noFill/>
          <a:ln>
            <a:noFill/>
          </a:ln>
        </p:spPr>
      </p:pic>
      <p:sp>
        <p:nvSpPr>
          <p:cNvPr id="520" name="Google Shape;520;p44"/>
          <p:cNvSpPr/>
          <p:nvPr/>
        </p:nvSpPr>
        <p:spPr>
          <a:xfrm>
            <a:off x="685800" y="5791200"/>
            <a:ext cx="3352800" cy="1066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ja-JP" sz="3200">
                <a:solidFill>
                  <a:schemeClr val="dk1"/>
                </a:solidFill>
                <a:latin typeface="Arial"/>
                <a:ea typeface="Arial"/>
                <a:cs typeface="Arial"/>
                <a:sym typeface="Arial"/>
              </a:rPr>
              <a:t>市民による草刈りの様子</a:t>
            </a:r>
            <a:r>
              <a:rPr lang="ja-JP" sz="1800">
                <a:solidFill>
                  <a:schemeClr val="dk1"/>
                </a:solidFill>
                <a:latin typeface="Arial"/>
                <a:ea typeface="Arial"/>
                <a:cs typeface="Arial"/>
                <a:sym typeface="Arial"/>
              </a:rPr>
              <a:t> </a:t>
            </a:r>
            <a:endParaRPr sz="3200">
              <a:solidFill>
                <a:schemeClr val="dk1"/>
              </a:solidFill>
              <a:latin typeface="Arial"/>
              <a:ea typeface="Arial"/>
              <a:cs typeface="Arial"/>
              <a:sym typeface="Arial"/>
            </a:endParaRPr>
          </a:p>
        </p:txBody>
      </p:sp>
      <p:pic>
        <p:nvPicPr>
          <p:cNvPr descr="企業懇話会美化清掃活動 027" id="521" name="Google Shape;521;p44"/>
          <p:cNvPicPr preferRelativeResize="0"/>
          <p:nvPr/>
        </p:nvPicPr>
        <p:blipFill rotWithShape="1">
          <a:blip r:embed="rId4">
            <a:alphaModFix/>
          </a:blip>
          <a:srcRect b="0" l="0" r="0" t="0"/>
          <a:stretch/>
        </p:blipFill>
        <p:spPr>
          <a:xfrm>
            <a:off x="179388" y="2924175"/>
            <a:ext cx="4348162" cy="2898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6"/>
          <p:cNvSpPr txBox="1"/>
          <p:nvPr>
            <p:ph type="title"/>
          </p:nvPr>
        </p:nvSpPr>
        <p:spPr>
          <a:xfrm>
            <a:off x="245175" y="274650"/>
            <a:ext cx="88989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米子水鳥公園と同じ埋め立て地・　干拓地できた水鳥保護区</a:t>
            </a:r>
            <a:endParaRPr/>
          </a:p>
        </p:txBody>
      </p:sp>
      <p:sp>
        <p:nvSpPr>
          <p:cNvPr id="527" name="Google Shape;527;p4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弥富野鳥公園(愛知県鍋田干拓地)</a:t>
            </a:r>
            <a:endParaRPr/>
          </a:p>
          <a:p>
            <a:pPr indent="-342900" lvl="0" marL="342900" rtl="0" algn="l">
              <a:spcBef>
                <a:spcPts val="640"/>
              </a:spcBef>
              <a:spcAft>
                <a:spcPts val="0"/>
              </a:spcAft>
              <a:buClr>
                <a:schemeClr val="dk1"/>
              </a:buClr>
              <a:buSzPts val="3200"/>
              <a:buChar char="•"/>
            </a:pPr>
            <a:r>
              <a:rPr lang="ja-JP"/>
              <a:t>東京港野鳥公園(東京都港湾局)</a:t>
            </a:r>
            <a:endParaRPr/>
          </a:p>
          <a:p>
            <a:pPr indent="-342900" lvl="0" marL="342900" rtl="0" algn="l">
              <a:spcBef>
                <a:spcPts val="640"/>
              </a:spcBef>
              <a:spcAft>
                <a:spcPts val="0"/>
              </a:spcAft>
              <a:buClr>
                <a:schemeClr val="dk1"/>
              </a:buClr>
              <a:buSzPts val="3200"/>
              <a:buChar char="•"/>
            </a:pPr>
            <a:r>
              <a:rPr lang="ja-JP"/>
              <a:t>南港野鳥園(大阪市港湾局)</a:t>
            </a:r>
            <a:endParaRPr/>
          </a:p>
          <a:p>
            <a:pPr indent="-342900" lvl="0" marL="342900" rtl="0" algn="l">
              <a:spcBef>
                <a:spcPts val="640"/>
              </a:spcBef>
              <a:spcAft>
                <a:spcPts val="0"/>
              </a:spcAft>
              <a:buClr>
                <a:schemeClr val="dk1"/>
              </a:buClr>
              <a:buSzPts val="3200"/>
              <a:buChar char="•"/>
            </a:pPr>
            <a:r>
              <a:rPr lang="ja-JP"/>
              <a:t>きらら浜自然観察公園(山口県阿知須干拓)</a:t>
            </a:r>
            <a:endParaRPr/>
          </a:p>
          <a:p>
            <a:pPr indent="-342900" lvl="0" marL="342900" rtl="0" algn="l">
              <a:spcBef>
                <a:spcPts val="640"/>
              </a:spcBef>
              <a:spcAft>
                <a:spcPts val="0"/>
              </a:spcAft>
              <a:buClr>
                <a:schemeClr val="dk1"/>
              </a:buClr>
              <a:buSzPts val="3200"/>
              <a:buChar char="•"/>
            </a:pPr>
            <a:r>
              <a:rPr lang="ja-JP"/>
              <a:t>響灘ビオトープ(北九州)</a:t>
            </a:r>
            <a:endParaRPr/>
          </a:p>
          <a:p>
            <a:pPr indent="-342900" lvl="0" marL="342900" rtl="0" algn="l">
              <a:spcBef>
                <a:spcPts val="640"/>
              </a:spcBef>
              <a:spcAft>
                <a:spcPts val="0"/>
              </a:spcAft>
              <a:buClr>
                <a:schemeClr val="dk1"/>
              </a:buClr>
              <a:buSzPts val="3200"/>
              <a:buChar char="•"/>
            </a:pPr>
            <a:r>
              <a:rPr lang="ja-JP"/>
              <a:t>オートファールテルスプラッセン自然保護区(オランダ/)</a:t>
            </a:r>
            <a:endParaRPr/>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再生湿地の問題点</a:t>
            </a:r>
            <a:endParaRPr/>
          </a:p>
        </p:txBody>
      </p:sp>
      <p:sp>
        <p:nvSpPr>
          <p:cNvPr id="533" name="Google Shape;533;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湿性遷移　　　      植生の変化　　　　　</a:t>
            </a:r>
            <a:endParaRPr/>
          </a:p>
          <a:p>
            <a:pPr indent="-342900" lvl="0" marL="342900" rtl="0" algn="l">
              <a:spcBef>
                <a:spcPts val="640"/>
              </a:spcBef>
              <a:spcAft>
                <a:spcPts val="0"/>
              </a:spcAft>
              <a:buClr>
                <a:schemeClr val="dk1"/>
              </a:buClr>
              <a:buSzPts val="3200"/>
              <a:buChar char="•"/>
            </a:pPr>
            <a:r>
              <a:rPr lang="ja-JP"/>
              <a:t>水質　　　　　　  富栄養化の進行</a:t>
            </a:r>
            <a:endParaRPr/>
          </a:p>
          <a:p>
            <a:pPr indent="-342900" lvl="0" marL="342900" rtl="0" algn="l">
              <a:spcBef>
                <a:spcPts val="640"/>
              </a:spcBef>
              <a:spcAft>
                <a:spcPts val="0"/>
              </a:spcAft>
              <a:buClr>
                <a:schemeClr val="dk1"/>
              </a:buClr>
              <a:buSzPts val="3200"/>
              <a:buChar char="•"/>
            </a:pPr>
            <a:r>
              <a:rPr lang="ja-JP"/>
              <a:t>地形の維持　　　  シルトの流出　</a:t>
            </a:r>
            <a:endParaRPr/>
          </a:p>
          <a:p>
            <a:pPr indent="0" lvl="0" marL="0" rtl="0" algn="l">
              <a:spcBef>
                <a:spcPts val="640"/>
              </a:spcBef>
              <a:spcAft>
                <a:spcPts val="0"/>
              </a:spcAft>
              <a:buClr>
                <a:schemeClr val="dk1"/>
              </a:buClr>
              <a:buSzPts val="3200"/>
              <a:buNone/>
            </a:pPr>
            <a:r>
              <a:rPr lang="ja-JP"/>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8"/>
          <p:cNvSpPr txBox="1"/>
          <p:nvPr>
            <p:ph type="title"/>
          </p:nvPr>
        </p:nvSpPr>
        <p:spPr>
          <a:xfrm>
            <a:off x="949325" y="430213"/>
            <a:ext cx="7397750" cy="7016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4000">
                <a:latin typeface="Arial"/>
                <a:ea typeface="Arial"/>
                <a:cs typeface="Arial"/>
                <a:sym typeface="Arial"/>
              </a:rPr>
              <a:t>米子水鳥公園の環境管理活動</a:t>
            </a:r>
            <a:endParaRPr/>
          </a:p>
        </p:txBody>
      </p:sp>
      <p:sp>
        <p:nvSpPr>
          <p:cNvPr id="540" name="Google Shape;540;p48"/>
          <p:cNvSpPr/>
          <p:nvPr/>
        </p:nvSpPr>
        <p:spPr>
          <a:xfrm>
            <a:off x="304800" y="1143000"/>
            <a:ext cx="8534400" cy="1739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ja-JP" sz="1800">
                <a:solidFill>
                  <a:schemeClr val="dk1"/>
                </a:solidFill>
                <a:latin typeface="Arial"/>
                <a:ea typeface="Arial"/>
                <a:cs typeface="Arial"/>
                <a:sym typeface="Arial"/>
              </a:rPr>
              <a:t>財団は、米子水鳥公園が市民の要望によって設置されたことを考慮し、その管理を多くの市民と協力して行っている。年間1500人を越える市民ボランティアが、水鳥の生息地の整備や草刈り、調査、ビオトープ作りなど、この公園の環境管理のために汗を流している。</a:t>
            </a:r>
            <a:endParaRPr/>
          </a:p>
          <a:p>
            <a:pPr indent="0" lvl="0" marL="0" marR="0" rtl="0" algn="just">
              <a:spcBef>
                <a:spcPts val="0"/>
              </a:spcBef>
              <a:spcAft>
                <a:spcPts val="0"/>
              </a:spcAft>
              <a:buNone/>
            </a:pPr>
            <a:r>
              <a:rPr lang="ja-JP" sz="1800">
                <a:solidFill>
                  <a:schemeClr val="dk1"/>
                </a:solidFill>
                <a:latin typeface="Arial"/>
                <a:ea typeface="Arial"/>
                <a:cs typeface="Arial"/>
                <a:sym typeface="Arial"/>
              </a:rPr>
              <a:t>これらの活動は、市民の水鳥公園の自然に対する愛着や、管理維持活動の重要性の認識を高めている。</a:t>
            </a:r>
            <a:endParaRPr b="1" sz="1800">
              <a:solidFill>
                <a:schemeClr val="dk1"/>
              </a:solidFill>
              <a:latin typeface="Arial"/>
              <a:ea typeface="Arial"/>
              <a:cs typeface="Arial"/>
              <a:sym typeface="Arial"/>
            </a:endParaRPr>
          </a:p>
        </p:txBody>
      </p:sp>
      <p:sp>
        <p:nvSpPr>
          <p:cNvPr id="541" name="Google Shape;541;p48"/>
          <p:cNvSpPr/>
          <p:nvPr/>
        </p:nvSpPr>
        <p:spPr>
          <a:xfrm>
            <a:off x="5638800" y="5791200"/>
            <a:ext cx="2438400" cy="106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Arial"/>
                <a:ea typeface="Arial"/>
                <a:cs typeface="Arial"/>
                <a:sym typeface="Arial"/>
              </a:rPr>
              <a:t>水鳥のために島を作る</a:t>
            </a:r>
            <a:endParaRPr/>
          </a:p>
        </p:txBody>
      </p:sp>
      <p:pic>
        <p:nvPicPr>
          <p:cNvPr descr="ショップ 015" id="542" name="Google Shape;542;p48"/>
          <p:cNvPicPr preferRelativeResize="0"/>
          <p:nvPr/>
        </p:nvPicPr>
        <p:blipFill rotWithShape="1">
          <a:blip r:embed="rId3">
            <a:alphaModFix/>
          </a:blip>
          <a:srcRect b="0" l="0" r="0" t="0"/>
          <a:stretch/>
        </p:blipFill>
        <p:spPr>
          <a:xfrm>
            <a:off x="4716463" y="2924175"/>
            <a:ext cx="4191000" cy="2895600"/>
          </a:xfrm>
          <a:prstGeom prst="rect">
            <a:avLst/>
          </a:prstGeom>
          <a:noFill/>
          <a:ln>
            <a:noFill/>
          </a:ln>
        </p:spPr>
      </p:pic>
      <p:sp>
        <p:nvSpPr>
          <p:cNvPr id="543" name="Google Shape;543;p48"/>
          <p:cNvSpPr/>
          <p:nvPr/>
        </p:nvSpPr>
        <p:spPr>
          <a:xfrm>
            <a:off x="685800" y="5791200"/>
            <a:ext cx="3352800" cy="1066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ja-JP" sz="3200">
                <a:solidFill>
                  <a:schemeClr val="dk1"/>
                </a:solidFill>
                <a:latin typeface="Arial"/>
                <a:ea typeface="Arial"/>
                <a:cs typeface="Arial"/>
                <a:sym typeface="Arial"/>
              </a:rPr>
              <a:t>市民による草刈りの様子</a:t>
            </a:r>
            <a:r>
              <a:rPr lang="ja-JP" sz="1800">
                <a:solidFill>
                  <a:schemeClr val="dk1"/>
                </a:solidFill>
                <a:latin typeface="Arial"/>
                <a:ea typeface="Arial"/>
                <a:cs typeface="Arial"/>
                <a:sym typeface="Arial"/>
              </a:rPr>
              <a:t> </a:t>
            </a:r>
            <a:endParaRPr sz="3200">
              <a:solidFill>
                <a:schemeClr val="dk1"/>
              </a:solidFill>
              <a:latin typeface="Arial"/>
              <a:ea typeface="Arial"/>
              <a:cs typeface="Arial"/>
              <a:sym typeface="Arial"/>
            </a:endParaRPr>
          </a:p>
        </p:txBody>
      </p:sp>
      <p:pic>
        <p:nvPicPr>
          <p:cNvPr descr="企業懇話会美化清掃活動 027" id="544" name="Google Shape;544;p48"/>
          <p:cNvPicPr preferRelativeResize="0"/>
          <p:nvPr/>
        </p:nvPicPr>
        <p:blipFill rotWithShape="1">
          <a:blip r:embed="rId4">
            <a:alphaModFix/>
          </a:blip>
          <a:srcRect b="0" l="0" r="0" t="0"/>
          <a:stretch/>
        </p:blipFill>
        <p:spPr>
          <a:xfrm>
            <a:off x="179388" y="2924175"/>
            <a:ext cx="4348162" cy="28987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普及啓発活動</a:t>
            </a:r>
            <a:endParaRPr/>
          </a:p>
        </p:txBody>
      </p:sp>
      <p:sp>
        <p:nvSpPr>
          <p:cNvPr id="550" name="Google Shape;550;p4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0"/>
          <p:cNvSpPr txBox="1"/>
          <p:nvPr>
            <p:ph type="title"/>
          </p:nvPr>
        </p:nvSpPr>
        <p:spPr>
          <a:xfrm>
            <a:off x="685800" y="465138"/>
            <a:ext cx="7772400" cy="14319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4800"/>
              <a:t>国際的に水鳥を守る組み</a:t>
            </a:r>
            <a:endParaRPr sz="4800"/>
          </a:p>
        </p:txBody>
      </p:sp>
      <p:sp>
        <p:nvSpPr>
          <p:cNvPr id="556" name="Google Shape;556;p50"/>
          <p:cNvSpPr/>
          <p:nvPr>
            <p:ph idx="2" type="chart"/>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0" lvl="0" marL="0" rtl="0" algn="l">
              <a:spcBef>
                <a:spcPts val="64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米子水鳥公園の特徴</a:t>
            </a:r>
            <a:endParaRPr/>
          </a:p>
        </p:txBody>
      </p:sp>
      <p:sp>
        <p:nvSpPr>
          <p:cNvPr id="151" name="Google Shape;151;p5"/>
          <p:cNvSpPr txBox="1"/>
          <p:nvPr>
            <p:ph idx="1" type="body"/>
          </p:nvPr>
        </p:nvSpPr>
        <p:spPr>
          <a:xfrm>
            <a:off x="282300" y="1533950"/>
            <a:ext cx="8579400" cy="4526100"/>
          </a:xfrm>
          <a:prstGeom prst="rect">
            <a:avLst/>
          </a:prstGeom>
          <a:noFill/>
          <a:ln>
            <a:noFill/>
          </a:ln>
        </p:spPr>
        <p:txBody>
          <a:bodyPr anchorCtr="0" anchor="t" bIns="45700" lIns="91425" spcFirstLastPara="1" rIns="91425" wrap="square" tIns="45700">
            <a:noAutofit/>
          </a:bodyPr>
          <a:lstStyle/>
          <a:p>
            <a:pPr indent="-330200" lvl="0" marL="342900" rtl="0" algn="l">
              <a:spcBef>
                <a:spcPts val="0"/>
              </a:spcBef>
              <a:spcAft>
                <a:spcPts val="0"/>
              </a:spcAft>
              <a:buClr>
                <a:schemeClr val="dk1"/>
              </a:buClr>
              <a:buSzPts val="3000"/>
              <a:buChar char="•"/>
            </a:pPr>
            <a:r>
              <a:rPr lang="ja-JP" sz="3000"/>
              <a:t>構造　　中海干拓彦名工区の工事途中の水たま   </a:t>
            </a:r>
            <a:br>
              <a:rPr lang="ja-JP" sz="3000"/>
            </a:br>
            <a:r>
              <a:rPr lang="ja-JP" sz="3000"/>
              <a:t>                  りを水鳥の保護区として保全してい </a:t>
            </a:r>
            <a:br>
              <a:rPr lang="ja-JP" sz="3000"/>
            </a:br>
            <a:r>
              <a:rPr lang="ja-JP" sz="3000"/>
              <a:t>                  る。</a:t>
            </a:r>
            <a:endParaRPr sz="3000"/>
          </a:p>
          <a:p>
            <a:pPr indent="-355600" lvl="0" marL="342900" rtl="0" algn="l">
              <a:spcBef>
                <a:spcPts val="640"/>
              </a:spcBef>
              <a:spcAft>
                <a:spcPts val="0"/>
              </a:spcAft>
              <a:buClr>
                <a:schemeClr val="dk1"/>
              </a:buClr>
              <a:buSzPts val="3000"/>
              <a:buChar char="•"/>
            </a:pPr>
            <a:r>
              <a:rPr lang="ja-JP" sz="3000"/>
              <a:t>平均水深 0.7m   </a:t>
            </a:r>
            <a:endParaRPr sz="3000"/>
          </a:p>
          <a:p>
            <a:pPr indent="-330200" lvl="0" marL="342900" rtl="0" algn="l">
              <a:spcBef>
                <a:spcPts val="640"/>
              </a:spcBef>
              <a:spcAft>
                <a:spcPts val="0"/>
              </a:spcAft>
              <a:buClr>
                <a:schemeClr val="dk1"/>
              </a:buClr>
              <a:buSzPts val="3000"/>
              <a:buChar char="•"/>
            </a:pPr>
            <a:r>
              <a:rPr lang="ja-JP" sz="3000"/>
              <a:t>面積　　 17ha(公園全体 28.8ha)</a:t>
            </a:r>
            <a:endParaRPr sz="3000"/>
          </a:p>
          <a:p>
            <a:pPr indent="-355600" lvl="0" marL="342900" rtl="0" algn="l">
              <a:spcBef>
                <a:spcPts val="640"/>
              </a:spcBef>
              <a:spcAft>
                <a:spcPts val="0"/>
              </a:spcAft>
              <a:buClr>
                <a:schemeClr val="dk1"/>
              </a:buClr>
              <a:buSzPts val="3000"/>
              <a:buChar char="•"/>
            </a:pPr>
            <a:r>
              <a:rPr lang="ja-JP" sz="3000"/>
              <a:t>塩分濃度 1.6-1.3%　(0.2%干拓当初)</a:t>
            </a:r>
            <a:endParaRPr sz="3000"/>
          </a:p>
          <a:p>
            <a:pPr indent="-330200" lvl="0" marL="342900" rtl="0" algn="l">
              <a:spcBef>
                <a:spcPts val="640"/>
              </a:spcBef>
              <a:spcAft>
                <a:spcPts val="0"/>
              </a:spcAft>
              <a:buClr>
                <a:schemeClr val="dk1"/>
              </a:buClr>
              <a:buSzPts val="3000"/>
              <a:buChar char="•"/>
            </a:pPr>
            <a:r>
              <a:rPr lang="ja-JP" sz="3000"/>
              <a:t>水質　　 pH7.9- 8.5  COD6.8-12mg/l  T-N 1.4-1.6    </a:t>
            </a:r>
            <a:br>
              <a:rPr lang="ja-JP" sz="3000"/>
            </a:br>
            <a:r>
              <a:rPr lang="ja-JP" sz="3000"/>
              <a:t>                  mg/l   T-P  0.12-0.18 mg/l   SS 9-42mg/l </a:t>
            </a:r>
            <a:endParaRPr sz="3000"/>
          </a:p>
          <a:p>
            <a:pPr indent="-330200" lvl="0" marL="342900" rtl="0" algn="l">
              <a:spcBef>
                <a:spcPts val="640"/>
              </a:spcBef>
              <a:spcAft>
                <a:spcPts val="0"/>
              </a:spcAft>
              <a:buClr>
                <a:schemeClr val="dk1"/>
              </a:buClr>
              <a:buSzPts val="3000"/>
              <a:buChar char="•"/>
            </a:pPr>
            <a:r>
              <a:rPr lang="ja-JP" sz="3000"/>
              <a:t>底質　 　</a:t>
            </a:r>
            <a:r>
              <a:rPr lang="ja-JP" sz="2700"/>
              <a:t>シルト（中海の湖底からサンドアップ）</a:t>
            </a:r>
            <a:endParaRPr sz="2700"/>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1"/>
          <p:cNvSpPr txBox="1"/>
          <p:nvPr>
            <p:ph type="title"/>
          </p:nvPr>
        </p:nvSpPr>
        <p:spPr>
          <a:xfrm>
            <a:off x="457200" y="332656"/>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62" name="Google Shape;562;p51"/>
          <p:cNvSpPr txBox="1"/>
          <p:nvPr>
            <p:ph idx="1" type="body"/>
          </p:nvPr>
        </p:nvSpPr>
        <p:spPr>
          <a:xfrm>
            <a:off x="328613" y="1941513"/>
            <a:ext cx="3557587" cy="4114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ラムサール条約</a:t>
            </a:r>
            <a:endParaRPr/>
          </a:p>
          <a:p>
            <a:pPr indent="-342900" lvl="0" marL="342900" rtl="0" algn="l">
              <a:spcBef>
                <a:spcPts val="640"/>
              </a:spcBef>
              <a:spcAft>
                <a:spcPts val="0"/>
              </a:spcAft>
              <a:buClr>
                <a:schemeClr val="dk1"/>
              </a:buClr>
              <a:buSzPts val="3200"/>
              <a:buFont typeface="Noto Sans Symbols"/>
              <a:buNone/>
            </a:pPr>
            <a:r>
              <a:rPr lang="ja-JP"/>
              <a:t>　</a:t>
            </a:r>
            <a:endParaRPr/>
          </a:p>
          <a:p>
            <a:pPr indent="-342900" lvl="0" marL="342900" rtl="0" algn="l">
              <a:spcBef>
                <a:spcPts val="640"/>
              </a:spcBef>
              <a:spcAft>
                <a:spcPts val="0"/>
              </a:spcAft>
              <a:buClr>
                <a:schemeClr val="dk1"/>
              </a:buClr>
              <a:buSzPts val="3200"/>
              <a:buFont typeface="Noto Sans Symbols"/>
              <a:buNone/>
            </a:pPr>
            <a:r>
              <a:rPr lang="ja-JP"/>
              <a:t>　特に</a:t>
            </a:r>
            <a:r>
              <a:rPr b="1" lang="ja-JP">
                <a:solidFill>
                  <a:srgbClr val="FF3300"/>
                </a:solidFill>
              </a:rPr>
              <a:t>水鳥</a:t>
            </a:r>
            <a:r>
              <a:rPr lang="ja-JP"/>
              <a:t>の生息地として国際的に重要な湿地に関する条約</a:t>
            </a:r>
            <a:endParaRPr/>
          </a:p>
        </p:txBody>
      </p:sp>
      <p:pic>
        <p:nvPicPr>
          <p:cNvPr descr="米子水鳥公園空撮" id="563" name="Google Shape;563;p51"/>
          <p:cNvPicPr preferRelativeResize="0"/>
          <p:nvPr/>
        </p:nvPicPr>
        <p:blipFill rotWithShape="1">
          <a:blip r:embed="rId3">
            <a:alphaModFix/>
          </a:blip>
          <a:srcRect b="0" l="0" r="0" t="0"/>
          <a:stretch/>
        </p:blipFill>
        <p:spPr>
          <a:xfrm>
            <a:off x="4267200" y="1752600"/>
            <a:ext cx="4876800" cy="3937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ラムサール条約に　　　　　　　　　　うたわれる重要な活動</a:t>
            </a:r>
            <a:endParaRPr/>
          </a:p>
        </p:txBody>
      </p:sp>
      <p:sp>
        <p:nvSpPr>
          <p:cNvPr id="569" name="Google Shape;569;p5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ja-JP"/>
              <a:t>3っの柱</a:t>
            </a:r>
            <a:endParaRPr/>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rPr lang="ja-JP"/>
              <a:t>　　登　録　湿　地　　　　　懸命な利用</a:t>
            </a:r>
            <a:endParaRPr/>
          </a:p>
        </p:txBody>
      </p:sp>
      <p:sp>
        <p:nvSpPr>
          <p:cNvPr id="570" name="Google Shape;570;p52"/>
          <p:cNvSpPr/>
          <p:nvPr/>
        </p:nvSpPr>
        <p:spPr>
          <a:xfrm>
            <a:off x="1160257" y="2146652"/>
            <a:ext cx="3312300" cy="1512300"/>
          </a:xfrm>
          <a:prstGeom prst="ellipse">
            <a:avLst/>
          </a:prstGeom>
          <a:noFill/>
          <a:ln cap="flat" cmpd="sng" w="25400">
            <a:solidFill>
              <a:srgbClr val="1D1B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1" name="Google Shape;571;p52"/>
          <p:cNvSpPr/>
          <p:nvPr/>
        </p:nvSpPr>
        <p:spPr>
          <a:xfrm>
            <a:off x="5374443" y="2146717"/>
            <a:ext cx="3312300" cy="1512300"/>
          </a:xfrm>
          <a:prstGeom prst="ellipse">
            <a:avLst/>
          </a:prstGeom>
          <a:noFill/>
          <a:ln cap="flat" cmpd="sng" w="25400">
            <a:solidFill>
              <a:srgbClr val="1D1B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2" name="Google Shape;572;p52"/>
          <p:cNvSpPr/>
          <p:nvPr/>
        </p:nvSpPr>
        <p:spPr>
          <a:xfrm>
            <a:off x="2968475" y="3863175"/>
            <a:ext cx="3836700" cy="1512300"/>
          </a:xfrm>
          <a:prstGeom prst="ellipse">
            <a:avLst/>
          </a:prstGeom>
          <a:noFill/>
          <a:ln cap="flat" cmpd="sng" w="25400">
            <a:solidFill>
              <a:srgbClr val="1D1B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ja-JP" sz="4800">
                <a:solidFill>
                  <a:srgbClr val="0C0C0C"/>
                </a:solidFill>
                <a:latin typeface="Arial"/>
                <a:ea typeface="Arial"/>
                <a:cs typeface="Arial"/>
                <a:sym typeface="Arial"/>
              </a:rPr>
              <a:t>ＣＥＰＡ</a:t>
            </a:r>
            <a:endParaRPr sz="1800">
              <a:solidFill>
                <a:srgbClr val="0C0C0C"/>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latin typeface="Arial"/>
                <a:ea typeface="Arial"/>
                <a:cs typeface="Arial"/>
                <a:sym typeface="Arial"/>
              </a:rPr>
              <a:t>湿地の保全のために</a:t>
            </a:r>
            <a:endParaRPr/>
          </a:p>
        </p:txBody>
      </p:sp>
      <p:sp>
        <p:nvSpPr>
          <p:cNvPr id="579" name="Google Shape;579;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ＣＥＰＡプログラムの推進</a:t>
            </a:r>
            <a:endParaRPr/>
          </a:p>
        </p:txBody>
      </p:sp>
      <p:sp>
        <p:nvSpPr>
          <p:cNvPr id="580" name="Google Shape;580;p53"/>
          <p:cNvSpPr txBox="1"/>
          <p:nvPr/>
        </p:nvSpPr>
        <p:spPr>
          <a:xfrm>
            <a:off x="685800" y="2513013"/>
            <a:ext cx="7543800" cy="2585323"/>
          </a:xfrm>
          <a:prstGeom prst="rect">
            <a:avLst/>
          </a:prstGeom>
          <a:noFill/>
          <a:ln cap="flat" cmpd="sng" w="50800">
            <a:solidFill>
              <a:schemeClr val="dk1"/>
            </a:solidFill>
            <a:prstDash val="dot"/>
            <a:miter lim="800000"/>
            <a:headEnd len="sm" w="sm" type="none"/>
            <a:tailEnd len="sm" w="sm" type="none"/>
          </a:ln>
        </p:spPr>
        <p:txBody>
          <a:bodyPr anchorCtr="0" anchor="t" bIns="45700" lIns="91425" spcFirstLastPara="1" rIns="91425" wrap="square" tIns="45700">
            <a:spAutoFit/>
          </a:bodyPr>
          <a:lstStyle/>
          <a:p>
            <a:pPr indent="-190500" lvl="0" marL="190500" marR="0" rtl="0" algn="l">
              <a:spcBef>
                <a:spcPts val="0"/>
              </a:spcBef>
              <a:spcAft>
                <a:spcPts val="0"/>
              </a:spcAft>
              <a:buNone/>
            </a:pPr>
            <a:r>
              <a:rPr lang="ja-JP" sz="3200">
                <a:solidFill>
                  <a:srgbClr val="FF0000"/>
                </a:solidFill>
                <a:latin typeface="Arial"/>
                <a:ea typeface="Arial"/>
                <a:cs typeface="Arial"/>
                <a:sym typeface="Arial"/>
              </a:rPr>
              <a:t>交流、能力養成、教育、参加、普及啓発（CEPA：C</a:t>
            </a:r>
            <a:r>
              <a:rPr lang="ja-JP" sz="3200">
                <a:solidFill>
                  <a:schemeClr val="dk2"/>
                </a:solidFill>
                <a:latin typeface="Arial"/>
                <a:ea typeface="Arial"/>
                <a:cs typeface="Arial"/>
                <a:sym typeface="Arial"/>
              </a:rPr>
              <a:t>ommunication</a:t>
            </a:r>
            <a:r>
              <a:rPr lang="ja-JP" sz="3200">
                <a:solidFill>
                  <a:srgbClr val="FF0000"/>
                </a:solidFill>
                <a:latin typeface="Arial"/>
                <a:ea typeface="Arial"/>
                <a:cs typeface="Arial"/>
                <a:sym typeface="Arial"/>
              </a:rPr>
              <a:t>, C</a:t>
            </a:r>
            <a:r>
              <a:rPr lang="ja-JP" sz="3200">
                <a:solidFill>
                  <a:schemeClr val="dk2"/>
                </a:solidFill>
                <a:latin typeface="Arial"/>
                <a:ea typeface="Arial"/>
                <a:cs typeface="Arial"/>
                <a:sym typeface="Arial"/>
              </a:rPr>
              <a:t>apacity building, </a:t>
            </a:r>
            <a:r>
              <a:rPr lang="ja-JP" sz="3200">
                <a:solidFill>
                  <a:srgbClr val="FF0000"/>
                </a:solidFill>
                <a:latin typeface="Arial"/>
                <a:ea typeface="Arial"/>
                <a:cs typeface="Arial"/>
                <a:sym typeface="Arial"/>
              </a:rPr>
              <a:t>E</a:t>
            </a:r>
            <a:r>
              <a:rPr lang="ja-JP" sz="3200">
                <a:solidFill>
                  <a:schemeClr val="dk2"/>
                </a:solidFill>
                <a:latin typeface="Arial"/>
                <a:ea typeface="Arial"/>
                <a:cs typeface="Arial"/>
                <a:sym typeface="Arial"/>
              </a:rPr>
              <a:t>ducation, Participation and </a:t>
            </a:r>
            <a:r>
              <a:rPr lang="ja-JP" sz="3200">
                <a:solidFill>
                  <a:srgbClr val="FF0000"/>
                </a:solidFill>
                <a:latin typeface="Arial"/>
                <a:ea typeface="Arial"/>
                <a:cs typeface="Arial"/>
                <a:sym typeface="Arial"/>
              </a:rPr>
              <a:t>A</a:t>
            </a:r>
            <a:r>
              <a:rPr lang="ja-JP" sz="3200">
                <a:solidFill>
                  <a:schemeClr val="dk2"/>
                </a:solidFill>
                <a:latin typeface="Arial"/>
                <a:ea typeface="Arial"/>
                <a:cs typeface="Arial"/>
                <a:sym typeface="Arial"/>
              </a:rPr>
              <a:t>wareness) </a:t>
            </a:r>
            <a:r>
              <a:rPr lang="ja-JP" sz="3600">
                <a:solidFill>
                  <a:schemeClr val="dk1"/>
                </a:solidFill>
                <a:latin typeface="Arial"/>
                <a:ea typeface="Arial"/>
                <a:cs typeface="Arial"/>
                <a:sym typeface="Arial"/>
              </a:rPr>
              <a:t>の略称。</a:t>
            </a:r>
            <a:endParaRPr/>
          </a:p>
          <a:p>
            <a:pPr indent="-190500" lvl="0" marL="190500" marR="0" rtl="0" algn="r">
              <a:spcBef>
                <a:spcPts val="1000"/>
              </a:spcBef>
              <a:spcAft>
                <a:spcPts val="0"/>
              </a:spcAft>
              <a:buNone/>
            </a:pPr>
            <a:r>
              <a:rPr lang="ja-JP" sz="2000">
                <a:solidFill>
                  <a:schemeClr val="dk1"/>
                </a:solidFill>
                <a:latin typeface="Arial"/>
                <a:ea typeface="Arial"/>
                <a:cs typeface="Arial"/>
                <a:sym typeface="Arial"/>
              </a:rPr>
              <a:t>ラムサール条約決議Ⅶ.9およびⅧ.31</a:t>
            </a:r>
            <a:endParaRPr sz="320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4"/>
          <p:cNvSpPr txBox="1"/>
          <p:nvPr>
            <p:ph type="title"/>
          </p:nvPr>
        </p:nvSpPr>
        <p:spPr>
          <a:xfrm>
            <a:off x="918822" y="291932"/>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a:t>
            </a:r>
            <a:endParaRPr/>
          </a:p>
        </p:txBody>
      </p:sp>
      <p:sp>
        <p:nvSpPr>
          <p:cNvPr id="586" name="Google Shape;586;p54"/>
          <p:cNvSpPr txBox="1"/>
          <p:nvPr>
            <p:ph idx="1" type="body"/>
          </p:nvPr>
        </p:nvSpPr>
        <p:spPr>
          <a:xfrm>
            <a:off x="606388" y="2176780"/>
            <a:ext cx="7931224" cy="4114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Font typeface="Noto Sans Symbols"/>
              <a:buNone/>
            </a:pPr>
            <a:r>
              <a:rPr lang="ja-JP"/>
              <a:t>公益財団法人　中海水鳥交際交流基金財団</a:t>
            </a:r>
            <a:endParaRPr/>
          </a:p>
          <a:p>
            <a:pPr indent="-342900" lvl="0" marL="342900" rtl="0" algn="l">
              <a:spcBef>
                <a:spcPts val="640"/>
              </a:spcBef>
              <a:spcAft>
                <a:spcPts val="0"/>
              </a:spcAft>
              <a:buClr>
                <a:schemeClr val="dk1"/>
              </a:buClr>
              <a:buSzPts val="3200"/>
              <a:buFont typeface="Noto Sans Symbols"/>
              <a:buNone/>
            </a:pPr>
            <a:r>
              <a:rPr lang="ja-JP"/>
              <a:t>　財団事業</a:t>
            </a:r>
            <a:endParaRPr/>
          </a:p>
          <a:p>
            <a:pPr indent="-342900" lvl="0" marL="342900" rtl="0" algn="l">
              <a:spcBef>
                <a:spcPts val="640"/>
              </a:spcBef>
              <a:spcAft>
                <a:spcPts val="0"/>
              </a:spcAft>
              <a:buClr>
                <a:schemeClr val="dk1"/>
              </a:buClr>
              <a:buSzPts val="3200"/>
              <a:buFont typeface="Noto Sans Symbols"/>
              <a:buNone/>
            </a:pPr>
            <a:r>
              <a:rPr lang="ja-JP"/>
              <a:t>・国際交流</a:t>
            </a:r>
            <a:endParaRPr/>
          </a:p>
          <a:p>
            <a:pPr indent="-342900" lvl="0" marL="342900" rtl="0" algn="l">
              <a:spcBef>
                <a:spcPts val="640"/>
              </a:spcBef>
              <a:spcAft>
                <a:spcPts val="0"/>
              </a:spcAft>
              <a:buClr>
                <a:schemeClr val="dk1"/>
              </a:buClr>
              <a:buSzPts val="3200"/>
              <a:buFont typeface="Noto Sans Symbols"/>
              <a:buNone/>
            </a:pPr>
            <a:r>
              <a:rPr lang="ja-JP"/>
              <a:t>・調査研究</a:t>
            </a:r>
            <a:endParaRPr/>
          </a:p>
          <a:p>
            <a:pPr indent="-342900" lvl="0" marL="342900" rtl="0" algn="l">
              <a:spcBef>
                <a:spcPts val="640"/>
              </a:spcBef>
              <a:spcAft>
                <a:spcPts val="0"/>
              </a:spcAft>
              <a:buClr>
                <a:schemeClr val="dk1"/>
              </a:buClr>
              <a:buSzPts val="3200"/>
              <a:buFont typeface="Noto Sans Symbols"/>
              <a:buNone/>
            </a:pPr>
            <a:r>
              <a:rPr lang="ja-JP"/>
              <a:t>・普及啓発</a:t>
            </a:r>
            <a:endParaRPr/>
          </a:p>
        </p:txBody>
      </p:sp>
      <p:pic>
        <p:nvPicPr>
          <p:cNvPr descr="米子水鳥公園空撮" id="587" name="Google Shape;587;p54"/>
          <p:cNvPicPr preferRelativeResize="0"/>
          <p:nvPr/>
        </p:nvPicPr>
        <p:blipFill rotWithShape="1">
          <a:blip r:embed="rId3">
            <a:alphaModFix/>
          </a:blip>
          <a:srcRect b="0" l="0" r="0" t="0"/>
          <a:stretch/>
        </p:blipFill>
        <p:spPr>
          <a:xfrm>
            <a:off x="3923928" y="2780928"/>
            <a:ext cx="4876800" cy="3937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湿地センター　　</a:t>
            </a:r>
            <a:endParaRPr/>
          </a:p>
        </p:txBody>
      </p:sp>
      <p:pic>
        <p:nvPicPr>
          <p:cNvPr id="593" name="Google Shape;593;p55"/>
          <p:cNvPicPr preferRelativeResize="0"/>
          <p:nvPr>
            <p:ph idx="1" type="body"/>
          </p:nvPr>
        </p:nvPicPr>
        <p:blipFill rotWithShape="1">
          <a:blip r:embed="rId3">
            <a:alphaModFix/>
          </a:blip>
          <a:srcRect b="0" l="0" r="0" t="0"/>
          <a:stretch/>
        </p:blipFill>
        <p:spPr>
          <a:xfrm>
            <a:off x="1177528" y="1600200"/>
            <a:ext cx="6788944" cy="452596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米子水鳥公園ネイチャーセンターの特徴</a:t>
            </a:r>
            <a:endParaRPr/>
          </a:p>
        </p:txBody>
      </p:sp>
      <p:sp>
        <p:nvSpPr>
          <p:cNvPr id="599" name="Google Shape;599;p56"/>
          <p:cNvSpPr txBox="1"/>
          <p:nvPr>
            <p:ph idx="1" type="body"/>
          </p:nvPr>
        </p:nvSpPr>
        <p:spPr>
          <a:xfrm>
            <a:off x="755576" y="1417638"/>
            <a:ext cx="7872883" cy="438762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latin typeface="Calibri"/>
                <a:ea typeface="Calibri"/>
                <a:cs typeface="Calibri"/>
                <a:sym typeface="Calibri"/>
              </a:rPr>
              <a:t>木造建物　　　990平米　（環境学習館　</a:t>
            </a:r>
            <a:endParaRPr/>
          </a:p>
          <a:p>
            <a:pPr indent="-342900" lvl="0" marL="342900" rtl="0" algn="l">
              <a:spcBef>
                <a:spcPts val="640"/>
              </a:spcBef>
              <a:spcAft>
                <a:spcPts val="0"/>
              </a:spcAft>
              <a:buClr>
                <a:schemeClr val="dk1"/>
              </a:buClr>
              <a:buSzPts val="3200"/>
              <a:buChar char="•"/>
            </a:pPr>
            <a:r>
              <a:rPr lang="ja-JP">
                <a:latin typeface="Calibri"/>
                <a:ea typeface="Calibri"/>
                <a:cs typeface="Calibri"/>
                <a:sym typeface="Calibri"/>
              </a:rPr>
              <a:t>観察ホール　　眼下に直接水鳥がみられ</a:t>
            </a:r>
            <a:endParaRPr>
              <a:latin typeface="Calibri"/>
              <a:ea typeface="Calibri"/>
              <a:cs typeface="Calibri"/>
              <a:sym typeface="Calibri"/>
            </a:endParaRPr>
          </a:p>
          <a:p>
            <a:pPr indent="-342900" lvl="0" marL="342900" rtl="0" algn="l">
              <a:spcBef>
                <a:spcPts val="640"/>
              </a:spcBef>
              <a:spcAft>
                <a:spcPts val="0"/>
              </a:spcAft>
              <a:buClr>
                <a:schemeClr val="dk1"/>
              </a:buClr>
              <a:buSzPts val="3200"/>
              <a:buChar char="•"/>
            </a:pPr>
            <a:r>
              <a:rPr lang="ja-JP">
                <a:latin typeface="Calibri"/>
                <a:ea typeface="Calibri"/>
                <a:cs typeface="Calibri"/>
                <a:sym typeface="Calibri"/>
              </a:rPr>
              <a:t>視聴覚室　　　</a:t>
            </a:r>
            <a:endParaRPr/>
          </a:p>
          <a:p>
            <a:pPr indent="-342900" lvl="0" marL="342900" rtl="0" algn="l">
              <a:spcBef>
                <a:spcPts val="640"/>
              </a:spcBef>
              <a:spcAft>
                <a:spcPts val="0"/>
              </a:spcAft>
              <a:buClr>
                <a:schemeClr val="dk1"/>
              </a:buClr>
              <a:buSzPts val="3200"/>
              <a:buChar char="•"/>
            </a:pPr>
            <a:r>
              <a:rPr lang="ja-JP">
                <a:latin typeface="Calibri"/>
                <a:ea typeface="Calibri"/>
                <a:cs typeface="Calibri"/>
                <a:sym typeface="Calibri"/>
              </a:rPr>
              <a:t>展示室　　　</a:t>
            </a:r>
            <a:endParaRPr/>
          </a:p>
          <a:p>
            <a:pPr indent="0" lvl="0" marL="0" rtl="0" algn="l">
              <a:spcBef>
                <a:spcPts val="640"/>
              </a:spcBef>
              <a:spcAft>
                <a:spcPts val="0"/>
              </a:spcAft>
              <a:buClr>
                <a:schemeClr val="dk1"/>
              </a:buClr>
              <a:buSzPts val="3200"/>
              <a:buNone/>
            </a:pPr>
            <a:r>
              <a:rPr lang="ja-JP">
                <a:latin typeface="Calibri"/>
                <a:ea typeface="Calibri"/>
                <a:cs typeface="Calibri"/>
                <a:sym typeface="Calibri"/>
              </a:rPr>
              <a:t>　　クイズラリーや展示室クイズ</a:t>
            </a:r>
            <a:endParaRPr>
              <a:latin typeface="Calibri"/>
              <a:ea typeface="Calibri"/>
              <a:cs typeface="Calibri"/>
              <a:sym typeface="Calibri"/>
            </a:endParaRPr>
          </a:p>
          <a:p>
            <a:pPr indent="0" lvl="0" marL="0" rtl="0" algn="l">
              <a:spcBef>
                <a:spcPts val="640"/>
              </a:spcBef>
              <a:spcAft>
                <a:spcPts val="0"/>
              </a:spcAft>
              <a:buClr>
                <a:schemeClr val="dk1"/>
              </a:buClr>
              <a:buSzPts val="3200"/>
              <a:buNone/>
            </a:pPr>
            <a:r>
              <a:t/>
            </a:r>
            <a:endParaRPr>
              <a:latin typeface="Calibri"/>
              <a:ea typeface="Calibri"/>
              <a:cs typeface="Calibri"/>
              <a:sym typeface="Calibri"/>
            </a:endParaRPr>
          </a:p>
          <a:p>
            <a:pPr indent="0" lvl="0" marL="0" rtl="0" algn="l">
              <a:spcBef>
                <a:spcPts val="640"/>
              </a:spcBef>
              <a:spcAft>
                <a:spcPts val="0"/>
              </a:spcAft>
              <a:buClr>
                <a:schemeClr val="dk1"/>
              </a:buClr>
              <a:buSzPts val="3200"/>
              <a:buNone/>
            </a:pPr>
            <a:r>
              <a:rPr lang="ja-JP">
                <a:latin typeface="Calibri"/>
                <a:ea typeface="Calibri"/>
                <a:cs typeface="Calibri"/>
                <a:sym typeface="Calibri"/>
              </a:rPr>
              <a:t>・ボランティア室・会議室・工作室</a:t>
            </a:r>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57"/>
          <p:cNvSpPr txBox="1"/>
          <p:nvPr>
            <p:ph type="ctrTitle"/>
          </p:nvPr>
        </p:nvSpPr>
        <p:spPr>
          <a:xfrm>
            <a:off x="1657350" y="2468167"/>
            <a:ext cx="5829300" cy="834628"/>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ja-JP"/>
              <a:t>米子水鳥公園の活動</a:t>
            </a:r>
            <a:endParaRPr/>
          </a:p>
        </p:txBody>
      </p:sp>
      <p:pic>
        <p:nvPicPr>
          <p:cNvPr descr="コハクチョウ親子600dpi" id="605" name="Google Shape;605;p57"/>
          <p:cNvPicPr preferRelativeResize="0"/>
          <p:nvPr>
            <p:ph idx="1" type="subTitle"/>
          </p:nvPr>
        </p:nvPicPr>
        <p:blipFill rotWithShape="1">
          <a:blip r:embed="rId3">
            <a:alphaModFix/>
          </a:blip>
          <a:srcRect b="0" l="0" r="0" t="0"/>
          <a:stretch/>
        </p:blipFill>
        <p:spPr>
          <a:xfrm>
            <a:off x="4842273" y="4400550"/>
            <a:ext cx="2455069" cy="1314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米子水鳥公園と財団の活動(1)</a:t>
            </a:r>
            <a:endParaRPr/>
          </a:p>
        </p:txBody>
      </p:sp>
      <p:pic>
        <p:nvPicPr>
          <p:cNvPr id="612" name="Google Shape;612;p58"/>
          <p:cNvPicPr preferRelativeResize="0"/>
          <p:nvPr>
            <p:ph idx="1" type="body"/>
          </p:nvPr>
        </p:nvPicPr>
        <p:blipFill rotWithShape="1">
          <a:blip r:embed="rId3">
            <a:alphaModFix/>
          </a:blip>
          <a:srcRect b="0" l="0" r="0" t="0"/>
          <a:stretch/>
        </p:blipFill>
        <p:spPr>
          <a:xfrm>
            <a:off x="4995645" y="2112551"/>
            <a:ext cx="4157578" cy="3111546"/>
          </a:xfrm>
          <a:prstGeom prst="rect">
            <a:avLst/>
          </a:prstGeom>
          <a:noFill/>
          <a:ln>
            <a:noFill/>
          </a:ln>
        </p:spPr>
      </p:pic>
      <p:sp>
        <p:nvSpPr>
          <p:cNvPr id="613" name="Google Shape;613;p58"/>
          <p:cNvSpPr txBox="1"/>
          <p:nvPr/>
        </p:nvSpPr>
        <p:spPr>
          <a:xfrm>
            <a:off x="1612894" y="2036572"/>
            <a:ext cx="4012214" cy="3263504"/>
          </a:xfrm>
          <a:prstGeom prst="rect">
            <a:avLst/>
          </a:prstGeom>
          <a:noFill/>
          <a:ln>
            <a:noFill/>
          </a:ln>
        </p:spPr>
        <p:txBody>
          <a:bodyPr anchorCtr="0" anchor="t" bIns="34275" lIns="68575" spcFirstLastPara="1" rIns="68575" wrap="square" tIns="34275">
            <a:normAutofit fontScale="92500" lnSpcReduction="20000"/>
          </a:bodyPr>
          <a:lstStyle/>
          <a:p>
            <a:pPr indent="0" lvl="0" marL="0" marR="0" rtl="0" algn="l">
              <a:spcBef>
                <a:spcPts val="0"/>
              </a:spcBef>
              <a:spcAft>
                <a:spcPts val="0"/>
              </a:spcAft>
              <a:buClr>
                <a:schemeClr val="accent1"/>
              </a:buClr>
              <a:buSzPct val="100000"/>
              <a:buFont typeface="Noto Sans Symbols"/>
              <a:buNone/>
            </a:pPr>
            <a:r>
              <a:t/>
            </a:r>
            <a:endParaRPr sz="1350">
              <a:solidFill>
                <a:srgbClr val="3F3F3F"/>
              </a:solidFill>
              <a:latin typeface="Calibri"/>
              <a:ea typeface="Calibri"/>
              <a:cs typeface="Calibri"/>
              <a:sym typeface="Calibri"/>
            </a:endParaRPr>
          </a:p>
          <a:p>
            <a:pPr indent="0" lvl="0" marL="0" marR="0" rtl="0" algn="l">
              <a:spcBef>
                <a:spcPts val="1000"/>
              </a:spcBef>
              <a:spcAft>
                <a:spcPts val="0"/>
              </a:spcAft>
              <a:buClr>
                <a:schemeClr val="accent1"/>
              </a:buClr>
              <a:buSzPct val="100000"/>
              <a:buFont typeface="Noto Sans Symbols"/>
              <a:buNone/>
            </a:pPr>
            <a:r>
              <a:rPr lang="ja-JP" sz="3300">
                <a:solidFill>
                  <a:srgbClr val="3F3F3F"/>
                </a:solidFill>
                <a:latin typeface="Calibri"/>
                <a:ea typeface="Calibri"/>
                <a:cs typeface="Calibri"/>
                <a:sym typeface="Calibri"/>
              </a:rPr>
              <a:t>普及啓発</a:t>
            </a:r>
            <a:endParaRPr/>
          </a:p>
          <a:p>
            <a:pPr indent="0" lvl="0" marL="0" marR="0" rtl="0" algn="l">
              <a:spcBef>
                <a:spcPts val="1000"/>
              </a:spcBef>
              <a:spcAft>
                <a:spcPts val="0"/>
              </a:spcAft>
              <a:buClr>
                <a:schemeClr val="accent1"/>
              </a:buClr>
              <a:buSzPct val="100000"/>
              <a:buFont typeface="Noto Sans Symbols"/>
              <a:buNone/>
            </a:pPr>
            <a:r>
              <a:rPr lang="ja-JP" sz="3300">
                <a:solidFill>
                  <a:srgbClr val="3F3F3F"/>
                </a:solidFill>
                <a:latin typeface="Calibri"/>
                <a:ea typeface="Calibri"/>
                <a:cs typeface="Calibri"/>
                <a:sym typeface="Calibri"/>
              </a:rPr>
              <a:t>　観察会</a:t>
            </a:r>
            <a:endParaRPr/>
          </a:p>
          <a:p>
            <a:pPr indent="0" lvl="0" marL="0" marR="0" rtl="0" algn="l">
              <a:spcBef>
                <a:spcPts val="1000"/>
              </a:spcBef>
              <a:spcAft>
                <a:spcPts val="0"/>
              </a:spcAft>
              <a:buClr>
                <a:schemeClr val="accent1"/>
              </a:buClr>
              <a:buSzPct val="100000"/>
              <a:buFont typeface="Noto Sans Symbols"/>
              <a:buNone/>
            </a:pPr>
            <a:r>
              <a:rPr lang="ja-JP" sz="3300">
                <a:solidFill>
                  <a:srgbClr val="3F3F3F"/>
                </a:solidFill>
                <a:latin typeface="Calibri"/>
                <a:ea typeface="Calibri"/>
                <a:cs typeface="Calibri"/>
                <a:sym typeface="Calibri"/>
              </a:rPr>
              <a:t>　講演会</a:t>
            </a:r>
            <a:endParaRPr/>
          </a:p>
          <a:p>
            <a:pPr indent="0" lvl="0" marL="0" marR="0" rtl="0" algn="l">
              <a:spcBef>
                <a:spcPts val="1000"/>
              </a:spcBef>
              <a:spcAft>
                <a:spcPts val="0"/>
              </a:spcAft>
              <a:buClr>
                <a:schemeClr val="accent1"/>
              </a:buClr>
              <a:buSzPct val="100000"/>
              <a:buFont typeface="Noto Sans Symbols"/>
              <a:buNone/>
            </a:pPr>
            <a:r>
              <a:rPr lang="ja-JP" sz="3300">
                <a:solidFill>
                  <a:srgbClr val="3F3F3F"/>
                </a:solidFill>
                <a:latin typeface="Calibri"/>
                <a:ea typeface="Calibri"/>
                <a:cs typeface="Calibri"/>
                <a:sym typeface="Calibri"/>
              </a:rPr>
              <a:t>　展示会</a:t>
            </a:r>
            <a:endParaRPr/>
          </a:p>
          <a:p>
            <a:pPr indent="0" lvl="0" marL="0" marR="0" rtl="0" algn="l">
              <a:spcBef>
                <a:spcPts val="1000"/>
              </a:spcBef>
              <a:spcAft>
                <a:spcPts val="0"/>
              </a:spcAft>
              <a:buClr>
                <a:schemeClr val="accent1"/>
              </a:buClr>
              <a:buSzPct val="100000"/>
              <a:buFont typeface="Noto Sans Symbols"/>
              <a:buNone/>
            </a:pPr>
            <a:r>
              <a:rPr lang="ja-JP" sz="3300">
                <a:solidFill>
                  <a:srgbClr val="3F3F3F"/>
                </a:solidFill>
                <a:latin typeface="Calibri"/>
                <a:ea typeface="Calibri"/>
                <a:cs typeface="Calibri"/>
                <a:sym typeface="Calibri"/>
              </a:rPr>
              <a:t>　ボランティア</a:t>
            </a:r>
            <a:endParaRPr sz="3300">
              <a:solidFill>
                <a:srgbClr val="3F3F3F"/>
              </a:solidFill>
              <a:latin typeface="Calibri"/>
              <a:ea typeface="Calibri"/>
              <a:cs typeface="Calibri"/>
              <a:sym typeface="Calibri"/>
            </a:endParaRPr>
          </a:p>
          <a:p>
            <a:pPr indent="0" lvl="0" marL="0" marR="0" rtl="0" algn="l">
              <a:spcBef>
                <a:spcPts val="1000"/>
              </a:spcBef>
              <a:spcAft>
                <a:spcPts val="0"/>
              </a:spcAft>
              <a:buClr>
                <a:schemeClr val="accent1"/>
              </a:buClr>
              <a:buSzPct val="100000"/>
              <a:buFont typeface="Noto Sans Symbols"/>
              <a:buNone/>
            </a:pPr>
            <a:r>
              <a:rPr lang="ja-JP" sz="3300">
                <a:solidFill>
                  <a:srgbClr val="3F3F3F"/>
                </a:solidFill>
                <a:latin typeface="Calibri"/>
                <a:ea typeface="Calibri"/>
                <a:cs typeface="Calibri"/>
                <a:sym typeface="Calibri"/>
              </a:rPr>
              <a:t>   </a:t>
            </a:r>
            <a:endParaRPr sz="3300">
              <a:solidFill>
                <a:srgbClr val="3F3F3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9"/>
          <p:cNvSpPr txBox="1"/>
          <p:nvPr>
            <p:ph type="title"/>
          </p:nvPr>
        </p:nvSpPr>
        <p:spPr>
          <a:xfrm>
            <a:off x="1944694" y="1325333"/>
            <a:ext cx="6683765" cy="59938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水鳥絵画コンクール</a:t>
            </a:r>
            <a:endParaRPr/>
          </a:p>
        </p:txBody>
      </p:sp>
      <p:pic>
        <p:nvPicPr>
          <p:cNvPr id="619" name="Google Shape;619;p59"/>
          <p:cNvPicPr preferRelativeResize="0"/>
          <p:nvPr>
            <p:ph idx="1" type="body"/>
          </p:nvPr>
        </p:nvPicPr>
        <p:blipFill rotWithShape="1">
          <a:blip r:embed="rId3">
            <a:alphaModFix/>
          </a:blip>
          <a:srcRect b="0" l="0" r="0" t="0"/>
          <a:stretch/>
        </p:blipFill>
        <p:spPr>
          <a:xfrm>
            <a:off x="2468155" y="1996275"/>
            <a:ext cx="4942295" cy="32948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メダカ池</a:t>
            </a:r>
            <a:endParaRPr/>
          </a:p>
        </p:txBody>
      </p:sp>
      <p:pic>
        <p:nvPicPr>
          <p:cNvPr id="625" name="Google Shape;625;p60"/>
          <p:cNvPicPr preferRelativeResize="0"/>
          <p:nvPr>
            <p:ph idx="1" type="body"/>
          </p:nvPr>
        </p:nvPicPr>
        <p:blipFill rotWithShape="1">
          <a:blip r:embed="rId3">
            <a:alphaModFix/>
          </a:blip>
          <a:srcRect b="0" l="0" r="0" t="0"/>
          <a:stretch/>
        </p:blipFill>
        <p:spPr>
          <a:xfrm>
            <a:off x="180457" y="1890403"/>
            <a:ext cx="3778250" cy="2833688"/>
          </a:xfrm>
          <a:prstGeom prst="rect">
            <a:avLst/>
          </a:prstGeom>
          <a:noFill/>
          <a:ln>
            <a:noFill/>
          </a:ln>
        </p:spPr>
      </p:pic>
      <p:pic>
        <p:nvPicPr>
          <p:cNvPr id="626" name="Google Shape;626;p60"/>
          <p:cNvPicPr preferRelativeResize="0"/>
          <p:nvPr/>
        </p:nvPicPr>
        <p:blipFill rotWithShape="1">
          <a:blip r:embed="rId4">
            <a:alphaModFix/>
          </a:blip>
          <a:srcRect b="0" l="0" r="0" t="0"/>
          <a:stretch/>
        </p:blipFill>
        <p:spPr>
          <a:xfrm>
            <a:off x="3722374" y="2372317"/>
            <a:ext cx="5342591" cy="356309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6"/>
          <p:cNvSpPr txBox="1"/>
          <p:nvPr>
            <p:ph idx="4294967295" type="title"/>
          </p:nvPr>
        </p:nvSpPr>
        <p:spPr>
          <a:xfrm>
            <a:off x="1485900" y="1167342"/>
            <a:ext cx="6172200" cy="76944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t/>
            </a:r>
            <a:endParaRPr/>
          </a:p>
        </p:txBody>
      </p:sp>
      <p:pic>
        <p:nvPicPr>
          <p:cNvPr descr="中海の湖底から掘り出された貝" id="157" name="Google Shape;157;p6"/>
          <p:cNvPicPr preferRelativeResize="0"/>
          <p:nvPr>
            <p:ph idx="4294967295" type="body"/>
          </p:nvPr>
        </p:nvPicPr>
        <p:blipFill rotWithShape="1">
          <a:blip r:embed="rId3">
            <a:alphaModFix/>
          </a:blip>
          <a:srcRect b="0" l="0" r="0" t="0"/>
          <a:stretch/>
        </p:blipFill>
        <p:spPr>
          <a:xfrm>
            <a:off x="1485900" y="980540"/>
            <a:ext cx="6858000"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1"/>
          <p:cNvSpPr txBox="1"/>
          <p:nvPr>
            <p:ph type="title"/>
          </p:nvPr>
        </p:nvSpPr>
        <p:spPr>
          <a:xfrm>
            <a:off x="801750" y="1233025"/>
            <a:ext cx="7752300" cy="96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ジュニア・レンジャーの活動</a:t>
            </a:r>
            <a:endParaRPr/>
          </a:p>
        </p:txBody>
      </p:sp>
      <p:sp>
        <p:nvSpPr>
          <p:cNvPr id="632" name="Google Shape;632;p61"/>
          <p:cNvSpPr txBox="1"/>
          <p:nvPr>
            <p:ph idx="1" type="body"/>
          </p:nvPr>
        </p:nvSpPr>
        <p:spPr>
          <a:xfrm>
            <a:off x="1146274" y="1994905"/>
            <a:ext cx="7225500" cy="3282600"/>
          </a:xfrm>
          <a:prstGeom prst="rect">
            <a:avLst/>
          </a:prstGeom>
          <a:noFill/>
          <a:ln>
            <a:noFill/>
          </a:ln>
        </p:spPr>
        <p:txBody>
          <a:bodyPr anchorCtr="0" anchor="t" bIns="45700" lIns="91425" spcFirstLastPara="1" rIns="91425" wrap="square" tIns="45700">
            <a:normAutofit fontScale="70000" lnSpcReduction="20000"/>
          </a:bodyPr>
          <a:lstStyle/>
          <a:p>
            <a:pPr indent="-342931" lvl="0" marL="342900" rtl="0" algn="l">
              <a:spcBef>
                <a:spcPts val="0"/>
              </a:spcBef>
              <a:spcAft>
                <a:spcPts val="0"/>
              </a:spcAft>
              <a:buClr>
                <a:schemeClr val="dk1"/>
              </a:buClr>
              <a:buSzPct val="100000"/>
              <a:buChar char="•"/>
            </a:pPr>
            <a:r>
              <a:rPr lang="ja-JP" sz="3825"/>
              <a:t>子どもクラブの活性化(子ども相互の関係の強化)→</a:t>
            </a:r>
            <a:endParaRPr/>
          </a:p>
          <a:p>
            <a:pPr indent="0" lvl="0" marL="0" rtl="0" algn="l">
              <a:spcBef>
                <a:spcPts val="535"/>
              </a:spcBef>
              <a:spcAft>
                <a:spcPts val="0"/>
              </a:spcAft>
              <a:buClr>
                <a:schemeClr val="dk1"/>
              </a:buClr>
              <a:buSzPct val="100000"/>
              <a:buNone/>
            </a:pPr>
            <a:r>
              <a:rPr lang="ja-JP" sz="3825"/>
              <a:t>　     ジュニア・レンジャークラブの結成</a:t>
            </a:r>
            <a:endParaRPr/>
          </a:p>
          <a:p>
            <a:pPr indent="-342931" lvl="0" marL="342900" rtl="0" algn="l">
              <a:spcBef>
                <a:spcPts val="535"/>
              </a:spcBef>
              <a:spcAft>
                <a:spcPts val="0"/>
              </a:spcAft>
              <a:buClr>
                <a:schemeClr val="dk1"/>
              </a:buClr>
              <a:buSzPct val="100000"/>
              <a:buChar char="•"/>
            </a:pPr>
            <a:r>
              <a:rPr lang="ja-JP" sz="3825"/>
              <a:t>マスコミなどに</a:t>
            </a:r>
            <a:endParaRPr/>
          </a:p>
          <a:p>
            <a:pPr indent="0" lvl="0" marL="0" rtl="0" algn="l">
              <a:spcBef>
                <a:spcPts val="535"/>
              </a:spcBef>
              <a:spcAft>
                <a:spcPts val="0"/>
              </a:spcAft>
              <a:buClr>
                <a:schemeClr val="dk1"/>
              </a:buClr>
              <a:buSzPct val="100000"/>
              <a:buNone/>
            </a:pPr>
            <a:r>
              <a:rPr lang="ja-JP" sz="3825"/>
              <a:t>　　取り上げられる</a:t>
            </a:r>
            <a:endParaRPr/>
          </a:p>
          <a:p>
            <a:pPr indent="-342931" lvl="0" marL="342900" rtl="0" algn="l">
              <a:spcBef>
                <a:spcPts val="535"/>
              </a:spcBef>
              <a:spcAft>
                <a:spcPts val="0"/>
              </a:spcAft>
              <a:buClr>
                <a:schemeClr val="dk1"/>
              </a:buClr>
              <a:buSzPct val="100000"/>
              <a:buChar char="•"/>
            </a:pPr>
            <a:r>
              <a:rPr lang="ja-JP" sz="3825"/>
              <a:t>子どもの保護者間の</a:t>
            </a:r>
            <a:endParaRPr/>
          </a:p>
          <a:p>
            <a:pPr indent="0" lvl="0" marL="0" rtl="0" algn="l">
              <a:spcBef>
                <a:spcPts val="535"/>
              </a:spcBef>
              <a:spcAft>
                <a:spcPts val="0"/>
              </a:spcAft>
              <a:buClr>
                <a:schemeClr val="dk1"/>
              </a:buClr>
              <a:buSzPct val="100000"/>
              <a:buNone/>
            </a:pPr>
            <a:r>
              <a:rPr lang="ja-JP" sz="3825"/>
              <a:t>　　関係が生まれる</a:t>
            </a:r>
            <a:endParaRPr/>
          </a:p>
          <a:p>
            <a:pPr indent="0" lvl="0" marL="0" rtl="0" algn="l">
              <a:spcBef>
                <a:spcPts val="378"/>
              </a:spcBef>
              <a:spcAft>
                <a:spcPts val="0"/>
              </a:spcAft>
              <a:buClr>
                <a:schemeClr val="dk1"/>
              </a:buClr>
              <a:buSzPct val="100000"/>
              <a:buNone/>
            </a:pPr>
            <a:r>
              <a:rPr lang="ja-JP" sz="2700"/>
              <a:t>　　</a:t>
            </a:r>
            <a:endParaRPr/>
          </a:p>
          <a:p>
            <a:pPr indent="-222884" lvl="0" marL="342900" rtl="0" algn="l">
              <a:spcBef>
                <a:spcPts val="378"/>
              </a:spcBef>
              <a:spcAft>
                <a:spcPts val="0"/>
              </a:spcAft>
              <a:buClr>
                <a:schemeClr val="dk1"/>
              </a:buClr>
              <a:buSzPct val="100000"/>
              <a:buNone/>
            </a:pPr>
            <a:r>
              <a:t/>
            </a:r>
            <a:endParaRPr sz="2700"/>
          </a:p>
        </p:txBody>
      </p:sp>
      <p:pic>
        <p:nvPicPr>
          <p:cNvPr id="633" name="Google Shape;633;p61"/>
          <p:cNvPicPr preferRelativeResize="0"/>
          <p:nvPr/>
        </p:nvPicPr>
        <p:blipFill rotWithShape="1">
          <a:blip r:embed="rId3">
            <a:alphaModFix/>
          </a:blip>
          <a:srcRect b="0" l="0" r="0" t="0"/>
          <a:stretch/>
        </p:blipFill>
        <p:spPr>
          <a:xfrm>
            <a:off x="5508234" y="3322120"/>
            <a:ext cx="3243263" cy="243244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特徴的な活動</a:t>
            </a:r>
            <a:endParaRPr/>
          </a:p>
        </p:txBody>
      </p:sp>
      <p:sp>
        <p:nvSpPr>
          <p:cNvPr id="639" name="Google Shape;639;p62"/>
          <p:cNvSpPr txBox="1"/>
          <p:nvPr>
            <p:ph idx="1" type="body"/>
          </p:nvPr>
        </p:nvSpPr>
        <p:spPr>
          <a:xfrm>
            <a:off x="529925" y="1394750"/>
            <a:ext cx="8229600" cy="4966800"/>
          </a:xfrm>
          <a:prstGeom prst="rect">
            <a:avLst/>
          </a:prstGeom>
          <a:noFill/>
          <a:ln>
            <a:noFill/>
          </a:ln>
        </p:spPr>
        <p:txBody>
          <a:bodyPr anchorCtr="0" anchor="t" bIns="45700" lIns="91425" spcFirstLastPara="1" rIns="91425" wrap="square" tIns="45700">
            <a:normAutofit fontScale="62500" lnSpcReduction="20000"/>
          </a:bodyPr>
          <a:lstStyle/>
          <a:p>
            <a:pPr indent="-316297" lvl="0" marL="342900" rtl="0" algn="l">
              <a:spcBef>
                <a:spcPts val="0"/>
              </a:spcBef>
              <a:spcAft>
                <a:spcPts val="0"/>
              </a:spcAft>
              <a:buClr>
                <a:schemeClr val="dk1"/>
              </a:buClr>
              <a:buSzPct val="100000"/>
              <a:buChar char="•"/>
            </a:pPr>
            <a:r>
              <a:rPr lang="ja-JP" sz="3545"/>
              <a:t>幼稚園　　読み聞かせ会・森と湿地の探検・絵画展</a:t>
            </a:r>
            <a:endParaRPr sz="3645"/>
          </a:p>
          <a:p>
            <a:pPr indent="0" lvl="0" marL="0" rtl="0" algn="l">
              <a:spcBef>
                <a:spcPts val="527"/>
              </a:spcBef>
              <a:spcAft>
                <a:spcPts val="0"/>
              </a:spcAft>
              <a:buClr>
                <a:schemeClr val="dk1"/>
              </a:buClr>
              <a:buSzPct val="87429"/>
              <a:buNone/>
            </a:pPr>
            <a:r>
              <a:t/>
            </a:r>
            <a:endParaRPr sz="3545"/>
          </a:p>
          <a:p>
            <a:pPr indent="-316297" lvl="0" marL="342900" rtl="0" algn="l">
              <a:spcBef>
                <a:spcPts val="527"/>
              </a:spcBef>
              <a:spcAft>
                <a:spcPts val="0"/>
              </a:spcAft>
              <a:buClr>
                <a:schemeClr val="dk1"/>
              </a:buClr>
              <a:buSzPct val="100000"/>
              <a:buChar char="•"/>
            </a:pPr>
            <a:r>
              <a:rPr lang="ja-JP" sz="3545"/>
              <a:t>小学校　　絵画コンクール・学校の社会科見学 ・</a:t>
            </a:r>
            <a:br>
              <a:rPr lang="ja-JP" sz="3545"/>
            </a:br>
            <a:r>
              <a:rPr lang="ja-JP" sz="3545"/>
              <a:t>　　　　　子どもラムサールクラブ・自由研究発表会</a:t>
            </a:r>
            <a:endParaRPr sz="3645"/>
          </a:p>
          <a:p>
            <a:pPr indent="-175577" lvl="0" marL="342900" rtl="0" algn="l">
              <a:spcBef>
                <a:spcPts val="527"/>
              </a:spcBef>
              <a:spcAft>
                <a:spcPts val="0"/>
              </a:spcAft>
              <a:buClr>
                <a:schemeClr val="dk1"/>
              </a:buClr>
              <a:buSzPct val="87429"/>
              <a:buNone/>
            </a:pPr>
            <a:r>
              <a:t/>
            </a:r>
            <a:endParaRPr sz="3545"/>
          </a:p>
          <a:p>
            <a:pPr indent="-316297" lvl="0" marL="342900" rtl="0" algn="l">
              <a:spcBef>
                <a:spcPts val="527"/>
              </a:spcBef>
              <a:spcAft>
                <a:spcPts val="0"/>
              </a:spcAft>
              <a:buClr>
                <a:schemeClr val="dk1"/>
              </a:buClr>
              <a:buSzPct val="100000"/>
              <a:buChar char="•"/>
            </a:pPr>
            <a:r>
              <a:rPr lang="ja-JP" sz="3545"/>
              <a:t>中・高校学校</a:t>
            </a:r>
            <a:endParaRPr sz="3545"/>
          </a:p>
          <a:p>
            <a:pPr indent="0" lvl="0" marL="342900" rtl="0" algn="l">
              <a:spcBef>
                <a:spcPts val="527"/>
              </a:spcBef>
              <a:spcAft>
                <a:spcPts val="0"/>
              </a:spcAft>
              <a:buNone/>
            </a:pPr>
            <a:r>
              <a:rPr lang="ja-JP" sz="3545"/>
              <a:t>　　　　　ボランティア体験・職場体験・</a:t>
            </a:r>
            <a:br>
              <a:rPr lang="ja-JP" sz="3545"/>
            </a:br>
            <a:r>
              <a:rPr lang="ja-JP" sz="3545"/>
              <a:t>　　　　　ジュニアレンジャークラブ</a:t>
            </a:r>
            <a:endParaRPr sz="3645"/>
          </a:p>
          <a:p>
            <a:pPr indent="-175577" lvl="0" marL="342900" rtl="0" algn="l">
              <a:spcBef>
                <a:spcPts val="527"/>
              </a:spcBef>
              <a:spcAft>
                <a:spcPts val="0"/>
              </a:spcAft>
              <a:buClr>
                <a:schemeClr val="dk1"/>
              </a:buClr>
              <a:buSzPct val="87429"/>
              <a:buNone/>
            </a:pPr>
            <a:r>
              <a:t/>
            </a:r>
            <a:endParaRPr sz="3545"/>
          </a:p>
          <a:p>
            <a:pPr indent="-316297" lvl="0" marL="342900" rtl="0" algn="l">
              <a:spcBef>
                <a:spcPts val="527"/>
              </a:spcBef>
              <a:spcAft>
                <a:spcPts val="0"/>
              </a:spcAft>
              <a:buClr>
                <a:schemeClr val="dk1"/>
              </a:buClr>
              <a:buSzPct val="100000"/>
              <a:buChar char="•"/>
            </a:pPr>
            <a:r>
              <a:rPr lang="ja-JP" sz="3545"/>
              <a:t>大学　　　野外実習・学芸員実習・インターン・ボランテ　</a:t>
            </a:r>
            <a:br>
              <a:rPr lang="ja-JP" sz="3545"/>
            </a:br>
            <a:r>
              <a:rPr lang="ja-JP" sz="3545"/>
              <a:t>　　　　　ィア</a:t>
            </a:r>
            <a:endParaRPr sz="3645"/>
          </a:p>
          <a:p>
            <a:pPr indent="-316297" lvl="0" marL="342900" rtl="0" algn="l">
              <a:spcBef>
                <a:spcPts val="527"/>
              </a:spcBef>
              <a:spcAft>
                <a:spcPts val="0"/>
              </a:spcAft>
              <a:buClr>
                <a:schemeClr val="dk1"/>
              </a:buClr>
              <a:buSzPct val="100000"/>
              <a:buChar char="•"/>
            </a:pPr>
            <a:r>
              <a:rPr lang="ja-JP" sz="3545"/>
              <a:t>大人　　　NGO・企業・奉仕団体ボランティア・</a:t>
            </a:r>
            <a:br>
              <a:rPr lang="ja-JP" sz="3545"/>
            </a:br>
            <a:r>
              <a:rPr lang="ja-JP" sz="3545"/>
              <a:t>　　　　　米子水鳥公園友の会</a:t>
            </a:r>
            <a:endParaRPr sz="3645"/>
          </a:p>
          <a:p>
            <a:pPr indent="0" lvl="0" marL="0" rtl="0" algn="l">
              <a:spcBef>
                <a:spcPts val="544"/>
              </a:spcBef>
              <a:spcAft>
                <a:spcPts val="0"/>
              </a:spcAft>
              <a:buClr>
                <a:schemeClr val="dk1"/>
              </a:buClr>
              <a:buSzPct val="100000"/>
              <a:buNone/>
            </a:pPr>
            <a:r>
              <a:t/>
            </a:r>
            <a:endParaRPr/>
          </a:p>
          <a:p>
            <a:pPr indent="-170180" lvl="0" marL="342900" rtl="0" algn="l">
              <a:spcBef>
                <a:spcPts val="544"/>
              </a:spcBef>
              <a:spcAft>
                <a:spcPts val="0"/>
              </a:spcAft>
              <a:buClr>
                <a:schemeClr val="dk1"/>
              </a:buClr>
              <a:buSzPct val="100000"/>
              <a:buNone/>
            </a:pPr>
            <a:r>
              <a:t/>
            </a:r>
            <a:endParaRPr/>
          </a:p>
        </p:txBody>
      </p:sp>
      <p:pic>
        <p:nvPicPr>
          <p:cNvPr id="640" name="Google Shape;640;p62"/>
          <p:cNvPicPr preferRelativeResize="0"/>
          <p:nvPr/>
        </p:nvPicPr>
        <p:blipFill rotWithShape="1">
          <a:blip r:embed="rId3">
            <a:alphaModFix/>
          </a:blip>
          <a:srcRect b="0" l="0" r="0" t="0"/>
          <a:stretch/>
        </p:blipFill>
        <p:spPr>
          <a:xfrm>
            <a:off x="6105507" y="5256078"/>
            <a:ext cx="2659630" cy="149973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米子水鳥公園における持続的な人材育成システムの構築に貢献</a:t>
            </a:r>
            <a:endParaRPr/>
          </a:p>
        </p:txBody>
      </p:sp>
      <p:grpSp>
        <p:nvGrpSpPr>
          <p:cNvPr id="646" name="Google Shape;646;p63"/>
          <p:cNvGrpSpPr/>
          <p:nvPr/>
        </p:nvGrpSpPr>
        <p:grpSpPr>
          <a:xfrm>
            <a:off x="629771" y="2237570"/>
            <a:ext cx="8077810" cy="2340180"/>
            <a:chOff x="1121" y="63055"/>
            <a:chExt cx="8077810" cy="2340180"/>
          </a:xfrm>
        </p:grpSpPr>
        <p:sp>
          <p:nvSpPr>
            <p:cNvPr id="647" name="Google Shape;647;p63"/>
            <p:cNvSpPr/>
            <p:nvPr/>
          </p:nvSpPr>
          <p:spPr>
            <a:xfrm>
              <a:off x="1121" y="86065"/>
              <a:ext cx="2051081" cy="2317170"/>
            </a:xfrm>
            <a:prstGeom prst="roundRect">
              <a:avLst>
                <a:gd fmla="val 5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3"/>
            <p:cNvSpPr txBox="1"/>
            <p:nvPr/>
          </p:nvSpPr>
          <p:spPr>
            <a:xfrm rot="-5400000">
              <a:off x="-743810" y="830996"/>
              <a:ext cx="1900079" cy="410216"/>
            </a:xfrm>
            <a:prstGeom prst="rect">
              <a:avLst/>
            </a:prstGeom>
            <a:noFill/>
            <a:ln>
              <a:noFill/>
            </a:ln>
          </p:spPr>
          <p:txBody>
            <a:bodyPr anchorCtr="0" anchor="ctr" bIns="0" lIns="576000" spcFirstLastPara="1" rIns="93325" wrap="square" tIns="72000">
              <a:noAutofit/>
            </a:bodyPr>
            <a:lstStyle/>
            <a:p>
              <a:pPr indent="0" lvl="0" marL="0" marR="0" rtl="0" algn="r">
                <a:lnSpc>
                  <a:spcPct val="90000"/>
                </a:lnSpc>
                <a:spcBef>
                  <a:spcPts val="0"/>
                </a:spcBef>
                <a:spcAft>
                  <a:spcPts val="0"/>
                </a:spcAft>
                <a:buClr>
                  <a:schemeClr val="dk1"/>
                </a:buClr>
                <a:buSzPts val="2100"/>
                <a:buFont typeface="Arial"/>
                <a:buNone/>
              </a:pPr>
              <a:r>
                <a:t/>
              </a:r>
              <a:endParaRPr sz="2100">
                <a:solidFill>
                  <a:schemeClr val="lt1"/>
                </a:solidFill>
                <a:latin typeface="Arial"/>
                <a:ea typeface="Arial"/>
                <a:cs typeface="Arial"/>
                <a:sym typeface="Arial"/>
              </a:endParaRPr>
            </a:p>
          </p:txBody>
        </p:sp>
        <p:sp>
          <p:nvSpPr>
            <p:cNvPr id="649" name="Google Shape;649;p63"/>
            <p:cNvSpPr/>
            <p:nvPr/>
          </p:nvSpPr>
          <p:spPr>
            <a:xfrm>
              <a:off x="402629" y="86065"/>
              <a:ext cx="1528055" cy="23171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3"/>
            <p:cNvSpPr txBox="1"/>
            <p:nvPr/>
          </p:nvSpPr>
          <p:spPr>
            <a:xfrm>
              <a:off x="402629" y="86065"/>
              <a:ext cx="1528055" cy="2317170"/>
            </a:xfrm>
            <a:prstGeom prst="rect">
              <a:avLst/>
            </a:prstGeom>
            <a:noFill/>
            <a:ln>
              <a:noFill/>
            </a:ln>
          </p:spPr>
          <p:txBody>
            <a:bodyPr anchorCtr="0" anchor="t" bIns="0" lIns="0" spcFirstLastPara="1" rIns="0" wrap="square" tIns="96000">
              <a:noAutofit/>
            </a:bodyPr>
            <a:lstStyle/>
            <a:p>
              <a:pPr indent="0" lvl="0" marL="0" marR="0" rtl="0" algn="l">
                <a:lnSpc>
                  <a:spcPct val="90000"/>
                </a:lnSpc>
                <a:spcBef>
                  <a:spcPts val="0"/>
                </a:spcBef>
                <a:spcAft>
                  <a:spcPts val="0"/>
                </a:spcAft>
                <a:buClr>
                  <a:schemeClr val="lt1"/>
                </a:buClr>
                <a:buSzPts val="2800"/>
                <a:buFont typeface="Arial"/>
                <a:buNone/>
              </a:pPr>
              <a:r>
                <a:rPr lang="ja-JP" sz="2800">
                  <a:solidFill>
                    <a:schemeClr val="lt1"/>
                  </a:solidFill>
                  <a:latin typeface="Arial"/>
                  <a:ea typeface="Arial"/>
                  <a:cs typeface="Arial"/>
                  <a:sym typeface="Arial"/>
                </a:rPr>
                <a:t>イベント</a:t>
              </a:r>
              <a:endParaRPr/>
            </a:p>
            <a:p>
              <a:pPr indent="0" lvl="0" marL="0" marR="0" rtl="0" algn="l">
                <a:lnSpc>
                  <a:spcPct val="90000"/>
                </a:lnSpc>
                <a:spcBef>
                  <a:spcPts val="980"/>
                </a:spcBef>
                <a:spcAft>
                  <a:spcPts val="0"/>
                </a:spcAft>
                <a:buClr>
                  <a:schemeClr val="lt1"/>
                </a:buClr>
                <a:buSzPts val="1400"/>
                <a:buFont typeface="Arial"/>
                <a:buNone/>
              </a:pPr>
              <a:r>
                <a:rPr lang="ja-JP" sz="1400">
                  <a:solidFill>
                    <a:schemeClr val="lt1"/>
                  </a:solidFill>
                  <a:latin typeface="Arial"/>
                  <a:ea typeface="Arial"/>
                  <a:cs typeface="Arial"/>
                  <a:sym typeface="Arial"/>
                </a:rPr>
                <a:t>園児か描いた鳥の絵展</a:t>
              </a:r>
              <a:endParaRPr/>
            </a:p>
          </p:txBody>
        </p:sp>
        <p:sp>
          <p:nvSpPr>
            <p:cNvPr id="651" name="Google Shape;651;p63"/>
            <p:cNvSpPr/>
            <p:nvPr/>
          </p:nvSpPr>
          <p:spPr>
            <a:xfrm>
              <a:off x="2119787" y="68732"/>
              <a:ext cx="1964998" cy="2317170"/>
            </a:xfrm>
            <a:prstGeom prst="roundRect">
              <a:avLst>
                <a:gd fmla="val 5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63"/>
            <p:cNvSpPr txBox="1"/>
            <p:nvPr/>
          </p:nvSpPr>
          <p:spPr>
            <a:xfrm rot="-5400000">
              <a:off x="1366247" y="822272"/>
              <a:ext cx="1900079" cy="392999"/>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Arial"/>
                <a:buNone/>
              </a:pPr>
              <a:r>
                <a:t/>
              </a:r>
              <a:endParaRPr sz="2100">
                <a:solidFill>
                  <a:schemeClr val="lt1"/>
                </a:solidFill>
                <a:latin typeface="Arial"/>
                <a:ea typeface="Arial"/>
                <a:cs typeface="Arial"/>
                <a:sym typeface="Arial"/>
              </a:endParaRPr>
            </a:p>
          </p:txBody>
        </p:sp>
        <p:sp>
          <p:nvSpPr>
            <p:cNvPr id="653" name="Google Shape;653;p63"/>
            <p:cNvSpPr/>
            <p:nvPr/>
          </p:nvSpPr>
          <p:spPr>
            <a:xfrm rot="5400000">
              <a:off x="1959189" y="1910183"/>
              <a:ext cx="340504" cy="289646"/>
            </a:xfrm>
            <a:prstGeom prst="flowChartExtract">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3"/>
            <p:cNvSpPr/>
            <p:nvPr/>
          </p:nvSpPr>
          <p:spPr>
            <a:xfrm>
              <a:off x="2510320" y="68732"/>
              <a:ext cx="1463924" cy="23171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63"/>
            <p:cNvSpPr txBox="1"/>
            <p:nvPr/>
          </p:nvSpPr>
          <p:spPr>
            <a:xfrm>
              <a:off x="2510320" y="68732"/>
              <a:ext cx="1463924" cy="2317170"/>
            </a:xfrm>
            <a:prstGeom prst="rect">
              <a:avLst/>
            </a:prstGeom>
            <a:noFill/>
            <a:ln>
              <a:noFill/>
            </a:ln>
          </p:spPr>
          <p:txBody>
            <a:bodyPr anchorCtr="0" anchor="t" bIns="0" lIns="0" spcFirstLastPara="1" rIns="0" wrap="square" tIns="68575">
              <a:noAutofit/>
            </a:bodyPr>
            <a:lstStyle/>
            <a:p>
              <a:pPr indent="0" lvl="0" marL="0" marR="0" rtl="0" algn="l">
                <a:lnSpc>
                  <a:spcPct val="90000"/>
                </a:lnSpc>
                <a:spcBef>
                  <a:spcPts val="0"/>
                </a:spcBef>
                <a:spcAft>
                  <a:spcPts val="0"/>
                </a:spcAft>
                <a:buClr>
                  <a:schemeClr val="lt1"/>
                </a:buClr>
                <a:buSzPts val="2000"/>
                <a:buFont typeface="Arial"/>
                <a:buNone/>
              </a:pPr>
              <a:r>
                <a:rPr lang="ja-JP" sz="2000">
                  <a:solidFill>
                    <a:schemeClr val="lt1"/>
                  </a:solidFill>
                  <a:latin typeface="Arial"/>
                  <a:ea typeface="Arial"/>
                  <a:cs typeface="Arial"/>
                  <a:sym typeface="Arial"/>
                </a:rPr>
                <a:t>子どもラムサールクラブ</a:t>
              </a:r>
              <a:br>
                <a:rPr lang="ja-JP" sz="2000">
                  <a:solidFill>
                    <a:schemeClr val="lt1"/>
                  </a:solidFill>
                  <a:latin typeface="Arial"/>
                  <a:ea typeface="Arial"/>
                  <a:cs typeface="Arial"/>
                  <a:sym typeface="Arial"/>
                </a:rPr>
              </a:br>
              <a:br>
                <a:rPr lang="ja-JP" sz="2000">
                  <a:solidFill>
                    <a:schemeClr val="lt1"/>
                  </a:solidFill>
                  <a:latin typeface="Arial"/>
                  <a:ea typeface="Arial"/>
                  <a:cs typeface="Arial"/>
                  <a:sym typeface="Arial"/>
                </a:rPr>
              </a:br>
              <a:r>
                <a:rPr lang="ja-JP" sz="2000">
                  <a:solidFill>
                    <a:schemeClr val="lt1"/>
                  </a:solidFill>
                  <a:latin typeface="Arial"/>
                  <a:ea typeface="Arial"/>
                  <a:cs typeface="Arial"/>
                  <a:sym typeface="Arial"/>
                </a:rPr>
                <a:t>小学生対象</a:t>
              </a:r>
              <a:br>
                <a:rPr lang="ja-JP" sz="2000">
                  <a:solidFill>
                    <a:schemeClr val="lt1"/>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56" name="Google Shape;656;p63"/>
            <p:cNvSpPr/>
            <p:nvPr/>
          </p:nvSpPr>
          <p:spPr>
            <a:xfrm>
              <a:off x="4152370" y="68732"/>
              <a:ext cx="1926881" cy="2317170"/>
            </a:xfrm>
            <a:prstGeom prst="roundRect">
              <a:avLst>
                <a:gd fmla="val 5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3"/>
            <p:cNvSpPr txBox="1"/>
            <p:nvPr/>
          </p:nvSpPr>
          <p:spPr>
            <a:xfrm rot="-5400000">
              <a:off x="3395018" y="826084"/>
              <a:ext cx="1900079" cy="385376"/>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lt1"/>
                </a:buClr>
                <a:buSzPts val="2100"/>
                <a:buFont typeface="Arial"/>
                <a:buNone/>
              </a:pPr>
              <a:r>
                <a:rPr lang="ja-JP" sz="2100">
                  <a:solidFill>
                    <a:schemeClr val="lt1"/>
                  </a:solidFill>
                  <a:latin typeface="Arial"/>
                  <a:ea typeface="Arial"/>
                  <a:cs typeface="Arial"/>
                  <a:sym typeface="Arial"/>
                </a:rPr>
                <a:t>　</a:t>
              </a:r>
              <a:endParaRPr/>
            </a:p>
          </p:txBody>
        </p:sp>
        <p:sp>
          <p:nvSpPr>
            <p:cNvPr id="658" name="Google Shape;658;p63"/>
            <p:cNvSpPr/>
            <p:nvPr/>
          </p:nvSpPr>
          <p:spPr>
            <a:xfrm rot="5400000">
              <a:off x="3991772" y="1910183"/>
              <a:ext cx="340504" cy="289646"/>
            </a:xfrm>
            <a:prstGeom prst="flowChartExtract">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3"/>
            <p:cNvSpPr/>
            <p:nvPr/>
          </p:nvSpPr>
          <p:spPr>
            <a:xfrm>
              <a:off x="4538043" y="68732"/>
              <a:ext cx="1435526" cy="23171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3"/>
            <p:cNvSpPr txBox="1"/>
            <p:nvPr/>
          </p:nvSpPr>
          <p:spPr>
            <a:xfrm>
              <a:off x="4538043" y="68732"/>
              <a:ext cx="1435526" cy="2317170"/>
            </a:xfrm>
            <a:prstGeom prst="rect">
              <a:avLst/>
            </a:prstGeom>
            <a:noFill/>
            <a:ln>
              <a:noFill/>
            </a:ln>
          </p:spPr>
          <p:txBody>
            <a:bodyPr anchorCtr="0" anchor="t" bIns="0" lIns="0" spcFirstLastPara="1" rIns="0" wrap="square" tIns="68575">
              <a:noAutofit/>
            </a:bodyPr>
            <a:lstStyle/>
            <a:p>
              <a:pPr indent="0" lvl="0" marL="0" marR="0" rtl="0" algn="l">
                <a:lnSpc>
                  <a:spcPct val="90000"/>
                </a:lnSpc>
                <a:spcBef>
                  <a:spcPts val="0"/>
                </a:spcBef>
                <a:spcAft>
                  <a:spcPts val="0"/>
                </a:spcAft>
                <a:buClr>
                  <a:schemeClr val="lt1"/>
                </a:buClr>
                <a:buSzPts val="2000"/>
                <a:buFont typeface="Arial"/>
                <a:buNone/>
              </a:pPr>
              <a:r>
                <a:rPr lang="ja-JP" sz="2000">
                  <a:solidFill>
                    <a:schemeClr val="lt1"/>
                  </a:solidFill>
                  <a:latin typeface="Arial"/>
                  <a:ea typeface="Arial"/>
                  <a:cs typeface="Arial"/>
                  <a:sym typeface="Arial"/>
                </a:rPr>
                <a:t>ジュニア・レンジャークラブ</a:t>
              </a:r>
              <a:endParaRPr/>
            </a:p>
            <a:p>
              <a:pPr indent="0" lvl="0" marL="0" marR="0" rtl="0" algn="l">
                <a:lnSpc>
                  <a:spcPct val="90000"/>
                </a:lnSpc>
                <a:spcBef>
                  <a:spcPts val="700"/>
                </a:spcBef>
                <a:spcAft>
                  <a:spcPts val="0"/>
                </a:spcAft>
                <a:buClr>
                  <a:schemeClr val="lt1"/>
                </a:buClr>
                <a:buSzPts val="2000"/>
                <a:buFont typeface="Arial"/>
                <a:buNone/>
              </a:pPr>
              <a:r>
                <a:rPr lang="ja-JP" sz="2000">
                  <a:solidFill>
                    <a:schemeClr val="lt1"/>
                  </a:solidFill>
                  <a:latin typeface="Arial"/>
                  <a:ea typeface="Arial"/>
                  <a:cs typeface="Arial"/>
                  <a:sym typeface="Arial"/>
                </a:rPr>
                <a:t>中学高校生対象</a:t>
              </a:r>
              <a:endParaRPr/>
            </a:p>
          </p:txBody>
        </p:sp>
        <p:sp>
          <p:nvSpPr>
            <p:cNvPr id="661" name="Google Shape;661;p63"/>
            <p:cNvSpPr/>
            <p:nvPr/>
          </p:nvSpPr>
          <p:spPr>
            <a:xfrm>
              <a:off x="6147956" y="63055"/>
              <a:ext cx="1930975" cy="2317170"/>
            </a:xfrm>
            <a:prstGeom prst="roundRect">
              <a:avLst>
                <a:gd fmla="val 5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3"/>
            <p:cNvSpPr txBox="1"/>
            <p:nvPr/>
          </p:nvSpPr>
          <p:spPr>
            <a:xfrm rot="-5400000">
              <a:off x="5391014" y="819998"/>
              <a:ext cx="1900079" cy="386195"/>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Arial"/>
                <a:buNone/>
              </a:pPr>
              <a:r>
                <a:t/>
              </a:r>
              <a:endParaRPr sz="2100">
                <a:solidFill>
                  <a:schemeClr val="lt1"/>
                </a:solidFill>
                <a:latin typeface="Arial"/>
                <a:ea typeface="Arial"/>
                <a:cs typeface="Arial"/>
                <a:sym typeface="Arial"/>
              </a:endParaRPr>
            </a:p>
          </p:txBody>
        </p:sp>
        <p:sp>
          <p:nvSpPr>
            <p:cNvPr id="663" name="Google Shape;663;p63"/>
            <p:cNvSpPr/>
            <p:nvPr/>
          </p:nvSpPr>
          <p:spPr>
            <a:xfrm rot="5400000">
              <a:off x="5986238" y="1910183"/>
              <a:ext cx="340504" cy="289646"/>
            </a:xfrm>
            <a:prstGeom prst="flowChartExtract">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63"/>
          <p:cNvSpPr txBox="1"/>
          <p:nvPr/>
        </p:nvSpPr>
        <p:spPr>
          <a:xfrm>
            <a:off x="6714745" y="2346082"/>
            <a:ext cx="18309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500">
                <a:solidFill>
                  <a:schemeClr val="lt1"/>
                </a:solidFill>
                <a:latin typeface="Arial"/>
                <a:ea typeface="Arial"/>
                <a:cs typeface="Arial"/>
                <a:sym typeface="Arial"/>
              </a:rPr>
              <a:t>友の会・ボランティア</a:t>
            </a:r>
            <a:endParaRPr/>
          </a:p>
          <a:p>
            <a:pPr indent="0" lvl="0" marL="0" marR="0" rtl="0" algn="l">
              <a:spcBef>
                <a:spcPts val="0"/>
              </a:spcBef>
              <a:spcAft>
                <a:spcPts val="0"/>
              </a:spcAft>
              <a:buNone/>
            </a:pPr>
            <a:r>
              <a:t/>
            </a:r>
            <a:endParaRPr sz="1500">
              <a:solidFill>
                <a:schemeClr val="lt1"/>
              </a:solidFill>
              <a:latin typeface="Arial"/>
              <a:ea typeface="Arial"/>
              <a:cs typeface="Arial"/>
              <a:sym typeface="Arial"/>
            </a:endParaRPr>
          </a:p>
          <a:p>
            <a:pPr indent="0" lvl="0" marL="0" marR="0" rtl="0" algn="l">
              <a:spcBef>
                <a:spcPts val="0"/>
              </a:spcBef>
              <a:spcAft>
                <a:spcPts val="0"/>
              </a:spcAft>
              <a:buNone/>
            </a:pPr>
            <a:r>
              <a:t/>
            </a:r>
            <a:endParaRPr sz="1500">
              <a:solidFill>
                <a:schemeClr val="lt1"/>
              </a:solidFill>
              <a:latin typeface="Arial"/>
              <a:ea typeface="Arial"/>
              <a:cs typeface="Arial"/>
              <a:sym typeface="Arial"/>
            </a:endParaRPr>
          </a:p>
          <a:p>
            <a:pPr indent="0" lvl="0" marL="0" marR="0" rtl="0" algn="l">
              <a:spcBef>
                <a:spcPts val="0"/>
              </a:spcBef>
              <a:spcAft>
                <a:spcPts val="0"/>
              </a:spcAft>
              <a:buNone/>
            </a:pPr>
            <a:r>
              <a:rPr lang="ja-JP" sz="1500">
                <a:solidFill>
                  <a:schemeClr val="lt1"/>
                </a:solidFill>
                <a:latin typeface="Arial"/>
                <a:ea typeface="Arial"/>
                <a:cs typeface="Arial"/>
                <a:sym typeface="Arial"/>
              </a:rPr>
              <a:t>　大学生・大人</a:t>
            </a:r>
            <a:endParaRPr/>
          </a:p>
        </p:txBody>
      </p:sp>
      <p:sp>
        <p:nvSpPr>
          <p:cNvPr id="665" name="Google Shape;665;p63"/>
          <p:cNvSpPr txBox="1"/>
          <p:nvPr/>
        </p:nvSpPr>
        <p:spPr>
          <a:xfrm>
            <a:off x="386275" y="1121020"/>
            <a:ext cx="6463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Arial"/>
                <a:ea typeface="Arial"/>
                <a:cs typeface="Arial"/>
                <a:sym typeface="Arial"/>
              </a:rPr>
              <a:t>考察</a:t>
            </a:r>
            <a:endParaRPr/>
          </a:p>
        </p:txBody>
      </p:sp>
      <p:sp>
        <p:nvSpPr>
          <p:cNvPr id="666" name="Google Shape;666;p63"/>
          <p:cNvSpPr txBox="1"/>
          <p:nvPr/>
        </p:nvSpPr>
        <p:spPr>
          <a:xfrm>
            <a:off x="914400" y="4755023"/>
            <a:ext cx="7233139"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100">
                <a:solidFill>
                  <a:schemeClr val="dk1"/>
                </a:solidFill>
                <a:latin typeface="Arial"/>
                <a:ea typeface="Arial"/>
                <a:cs typeface="Arial"/>
                <a:sym typeface="Arial"/>
              </a:rPr>
              <a:t>米子水鳥公園では、交流事業が人材を育てるサイクルを生み出し、湿地保全を考える次世代の育成の成功している。</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64"/>
          <p:cNvSpPr txBox="1"/>
          <p:nvPr>
            <p:ph type="title"/>
          </p:nvPr>
        </p:nvSpPr>
        <p:spPr>
          <a:xfrm>
            <a:off x="1572174" y="1888454"/>
            <a:ext cx="6686549" cy="11016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None/>
            </a:pPr>
            <a:r>
              <a:rPr lang="ja-JP"/>
              <a:t>米子水鳥公園では、多くの団体の活動がおこなわれています。</a:t>
            </a:r>
            <a:endParaRPr/>
          </a:p>
        </p:txBody>
      </p:sp>
      <p:pic>
        <p:nvPicPr>
          <p:cNvPr id="672" name="Google Shape;672;p64"/>
          <p:cNvPicPr preferRelativeResize="0"/>
          <p:nvPr/>
        </p:nvPicPr>
        <p:blipFill rotWithShape="1">
          <a:blip r:embed="rId3">
            <a:alphaModFix/>
          </a:blip>
          <a:srcRect b="0" l="0" r="0" t="0"/>
          <a:stretch/>
        </p:blipFill>
        <p:spPr>
          <a:xfrm>
            <a:off x="6449039" y="3183469"/>
            <a:ext cx="2112447" cy="204843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65"/>
          <p:cNvSpPr txBox="1"/>
          <p:nvPr>
            <p:ph type="title"/>
          </p:nvPr>
        </p:nvSpPr>
        <p:spPr>
          <a:xfrm>
            <a:off x="1476064" y="1353907"/>
            <a:ext cx="6683765" cy="96066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様々なグループによる取り組み</a:t>
            </a:r>
            <a:endParaRPr/>
          </a:p>
        </p:txBody>
      </p:sp>
      <p:sp>
        <p:nvSpPr>
          <p:cNvPr id="678" name="Google Shape;678;p65"/>
          <p:cNvSpPr txBox="1"/>
          <p:nvPr>
            <p:ph idx="1" type="body"/>
          </p:nvPr>
        </p:nvSpPr>
        <p:spPr>
          <a:xfrm>
            <a:off x="1254575" y="2367254"/>
            <a:ext cx="6686550" cy="2833217"/>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chemeClr val="dk1"/>
              </a:buClr>
              <a:buSzPts val="3300"/>
              <a:buChar char="•"/>
            </a:pPr>
            <a:r>
              <a:rPr lang="ja-JP" sz="3300"/>
              <a:t>NGO</a:t>
            </a:r>
            <a:endParaRPr sz="3300"/>
          </a:p>
          <a:p>
            <a:pPr indent="-342900" lvl="0" marL="342900" rtl="0" algn="l">
              <a:spcBef>
                <a:spcPts val="660"/>
              </a:spcBef>
              <a:spcAft>
                <a:spcPts val="0"/>
              </a:spcAft>
              <a:buClr>
                <a:schemeClr val="dk1"/>
              </a:buClr>
              <a:buSzPts val="3300"/>
              <a:buChar char="•"/>
            </a:pPr>
            <a:r>
              <a:rPr lang="ja-JP" sz="3300"/>
              <a:t>企業</a:t>
            </a:r>
            <a:endParaRPr/>
          </a:p>
          <a:p>
            <a:pPr indent="-342900" lvl="0" marL="342900" rtl="0" algn="l">
              <a:spcBef>
                <a:spcPts val="660"/>
              </a:spcBef>
              <a:spcAft>
                <a:spcPts val="0"/>
              </a:spcAft>
              <a:buClr>
                <a:schemeClr val="dk1"/>
              </a:buClr>
              <a:buSzPts val="3300"/>
              <a:buChar char="•"/>
            </a:pPr>
            <a:r>
              <a:rPr lang="ja-JP" sz="3300"/>
              <a:t>地域</a:t>
            </a:r>
            <a:endParaRPr/>
          </a:p>
          <a:p>
            <a:pPr indent="-342900" lvl="0" marL="342900" rtl="0" algn="l">
              <a:spcBef>
                <a:spcPts val="660"/>
              </a:spcBef>
              <a:spcAft>
                <a:spcPts val="0"/>
              </a:spcAft>
              <a:buClr>
                <a:schemeClr val="dk1"/>
              </a:buClr>
              <a:buSzPts val="3300"/>
              <a:buChar char="•"/>
            </a:pPr>
            <a:r>
              <a:rPr lang="ja-JP" sz="3300"/>
              <a:t>学校</a:t>
            </a:r>
            <a:endParaRPr/>
          </a:p>
          <a:p>
            <a:pPr indent="-342900" lvl="0" marL="342900" rtl="0" algn="l">
              <a:spcBef>
                <a:spcPts val="660"/>
              </a:spcBef>
              <a:spcAft>
                <a:spcPts val="0"/>
              </a:spcAft>
              <a:buClr>
                <a:schemeClr val="dk1"/>
              </a:buClr>
              <a:buSzPts val="3300"/>
              <a:buChar char="•"/>
            </a:pPr>
            <a:r>
              <a:rPr lang="ja-JP" sz="3300"/>
              <a:t>自治体</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p:txBody>
      </p:sp>
      <p:pic>
        <p:nvPicPr>
          <p:cNvPr id="679" name="Google Shape;679;p65"/>
          <p:cNvPicPr preferRelativeResize="0"/>
          <p:nvPr/>
        </p:nvPicPr>
        <p:blipFill rotWithShape="1">
          <a:blip r:embed="rId3">
            <a:alphaModFix/>
          </a:blip>
          <a:srcRect b="0" l="0" r="0" t="0"/>
          <a:stretch/>
        </p:blipFill>
        <p:spPr>
          <a:xfrm>
            <a:off x="4561449" y="2705929"/>
            <a:ext cx="3954604" cy="274021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中海環境クルージング</a:t>
            </a:r>
            <a:br>
              <a:rPr lang="ja-JP"/>
            </a:br>
            <a:r>
              <a:rPr lang="ja-JP"/>
              <a:t>　　and　中海環境フェアー　</a:t>
            </a:r>
            <a:endParaRPr/>
          </a:p>
        </p:txBody>
      </p:sp>
      <p:pic>
        <p:nvPicPr>
          <p:cNvPr id="685" name="Google Shape;685;p66"/>
          <p:cNvPicPr preferRelativeResize="0"/>
          <p:nvPr>
            <p:ph idx="1" type="body"/>
          </p:nvPr>
        </p:nvPicPr>
        <p:blipFill rotWithShape="1">
          <a:blip r:embed="rId3">
            <a:alphaModFix/>
          </a:blip>
          <a:srcRect b="0" l="0" r="0" t="0"/>
          <a:stretch/>
        </p:blipFill>
        <p:spPr>
          <a:xfrm>
            <a:off x="1508326" y="2511121"/>
            <a:ext cx="3778250" cy="2833688"/>
          </a:xfrm>
          <a:prstGeom prst="rect">
            <a:avLst/>
          </a:prstGeom>
          <a:noFill/>
          <a:ln>
            <a:noFill/>
          </a:ln>
        </p:spPr>
      </p:pic>
      <p:pic>
        <p:nvPicPr>
          <p:cNvPr id="686" name="Google Shape;686;p66"/>
          <p:cNvPicPr preferRelativeResize="0"/>
          <p:nvPr/>
        </p:nvPicPr>
        <p:blipFill rotWithShape="1">
          <a:blip r:embed="rId4">
            <a:alphaModFix/>
          </a:blip>
          <a:srcRect b="0" l="0" r="0" t="0"/>
          <a:stretch/>
        </p:blipFill>
        <p:spPr>
          <a:xfrm>
            <a:off x="5416032" y="2467389"/>
            <a:ext cx="3727969" cy="279597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7"/>
          <p:cNvSpPr txBox="1"/>
          <p:nvPr>
            <p:ph type="title"/>
          </p:nvPr>
        </p:nvSpPr>
        <p:spPr>
          <a:xfrm>
            <a:off x="1354455" y="1352905"/>
            <a:ext cx="7886700" cy="78602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ja-JP" sz="3600"/>
              <a:t>企業</a:t>
            </a:r>
            <a:endParaRPr/>
          </a:p>
        </p:txBody>
      </p:sp>
      <p:sp>
        <p:nvSpPr>
          <p:cNvPr id="692" name="Google Shape;692;p67"/>
          <p:cNvSpPr txBox="1"/>
          <p:nvPr>
            <p:ph idx="1" type="body"/>
          </p:nvPr>
        </p:nvSpPr>
        <p:spPr>
          <a:xfrm>
            <a:off x="690324" y="1994535"/>
            <a:ext cx="6686550" cy="411532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100"/>
              <a:buChar char="•"/>
            </a:pPr>
            <a:r>
              <a:rPr lang="ja-JP" sz="2100"/>
              <a:t>環境問題を考える企業懇話会</a:t>
            </a:r>
            <a:endParaRPr/>
          </a:p>
          <a:p>
            <a:pPr indent="-209550" lvl="0" marL="342900" rtl="0" algn="l">
              <a:spcBef>
                <a:spcPts val="420"/>
              </a:spcBef>
              <a:spcAft>
                <a:spcPts val="0"/>
              </a:spcAft>
              <a:buClr>
                <a:schemeClr val="dk1"/>
              </a:buClr>
              <a:buSzPts val="2100"/>
              <a:buNone/>
            </a:pPr>
            <a:r>
              <a:t/>
            </a:r>
            <a:endParaRPr sz="2100"/>
          </a:p>
          <a:p>
            <a:pPr indent="-209550" lvl="0" marL="342900" rtl="0" algn="l">
              <a:spcBef>
                <a:spcPts val="420"/>
              </a:spcBef>
              <a:spcAft>
                <a:spcPts val="0"/>
              </a:spcAft>
              <a:buClr>
                <a:schemeClr val="dk1"/>
              </a:buClr>
              <a:buSzPts val="2100"/>
              <a:buNone/>
            </a:pPr>
            <a:r>
              <a:t/>
            </a:r>
            <a:endParaRPr sz="2100"/>
          </a:p>
          <a:p>
            <a:pPr indent="-209550" lvl="0" marL="342900" rtl="0" algn="l">
              <a:spcBef>
                <a:spcPts val="420"/>
              </a:spcBef>
              <a:spcAft>
                <a:spcPts val="0"/>
              </a:spcAft>
              <a:buClr>
                <a:schemeClr val="dk1"/>
              </a:buClr>
              <a:buSzPts val="2100"/>
              <a:buNone/>
            </a:pPr>
            <a:r>
              <a:t/>
            </a:r>
            <a:endParaRPr sz="2100"/>
          </a:p>
          <a:p>
            <a:pPr indent="-209550" lvl="0" marL="342900" rtl="0" algn="l">
              <a:spcBef>
                <a:spcPts val="420"/>
              </a:spcBef>
              <a:spcAft>
                <a:spcPts val="0"/>
              </a:spcAft>
              <a:buClr>
                <a:schemeClr val="dk1"/>
              </a:buClr>
              <a:buSzPts val="2100"/>
              <a:buNone/>
            </a:pPr>
            <a:r>
              <a:t/>
            </a:r>
            <a:endParaRPr sz="2100"/>
          </a:p>
          <a:p>
            <a:pPr indent="-209550" lvl="0" marL="342900" rtl="0" algn="l">
              <a:spcBef>
                <a:spcPts val="420"/>
              </a:spcBef>
              <a:spcAft>
                <a:spcPts val="0"/>
              </a:spcAft>
              <a:buClr>
                <a:schemeClr val="dk1"/>
              </a:buClr>
              <a:buSzPts val="2100"/>
              <a:buNone/>
            </a:pPr>
            <a:r>
              <a:t/>
            </a:r>
            <a:endParaRPr sz="2100"/>
          </a:p>
          <a:p>
            <a:pPr indent="-209550" lvl="0" marL="342900" rtl="0" algn="l">
              <a:spcBef>
                <a:spcPts val="420"/>
              </a:spcBef>
              <a:spcAft>
                <a:spcPts val="0"/>
              </a:spcAft>
              <a:buClr>
                <a:schemeClr val="dk1"/>
              </a:buClr>
              <a:buSzPts val="2100"/>
              <a:buNone/>
            </a:pPr>
            <a:r>
              <a:t/>
            </a:r>
            <a:endParaRPr sz="2100"/>
          </a:p>
          <a:p>
            <a:pPr indent="-209550" lvl="0" marL="342900" rtl="0" algn="l">
              <a:spcBef>
                <a:spcPts val="420"/>
              </a:spcBef>
              <a:spcAft>
                <a:spcPts val="0"/>
              </a:spcAft>
              <a:buClr>
                <a:schemeClr val="dk1"/>
              </a:buClr>
              <a:buSzPts val="2100"/>
              <a:buNone/>
            </a:pPr>
            <a:r>
              <a:t/>
            </a:r>
            <a:endParaRPr sz="2100"/>
          </a:p>
          <a:p>
            <a:pPr indent="-342900" lvl="0" marL="342900" rtl="0" algn="l">
              <a:spcBef>
                <a:spcPts val="420"/>
              </a:spcBef>
              <a:spcAft>
                <a:spcPts val="0"/>
              </a:spcAft>
              <a:buClr>
                <a:schemeClr val="dk1"/>
              </a:buClr>
              <a:buSzPts val="2100"/>
              <a:buChar char="•"/>
            </a:pPr>
            <a:br>
              <a:rPr lang="ja-JP" sz="2100"/>
            </a:br>
            <a:endParaRPr sz="2100"/>
          </a:p>
          <a:p>
            <a:pPr indent="-139700" lvl="0" marL="342900" rtl="0" algn="l">
              <a:spcBef>
                <a:spcPts val="640"/>
              </a:spcBef>
              <a:spcAft>
                <a:spcPts val="0"/>
              </a:spcAft>
              <a:buClr>
                <a:schemeClr val="dk1"/>
              </a:buClr>
              <a:buSzPts val="3200"/>
              <a:buNone/>
            </a:pPr>
            <a:r>
              <a:t/>
            </a:r>
            <a:endParaRPr/>
          </a:p>
        </p:txBody>
      </p:sp>
      <p:pic>
        <p:nvPicPr>
          <p:cNvPr id="693" name="Google Shape;693;p67"/>
          <p:cNvPicPr preferRelativeResize="0"/>
          <p:nvPr/>
        </p:nvPicPr>
        <p:blipFill rotWithShape="1">
          <a:blip r:embed="rId3">
            <a:alphaModFix/>
          </a:blip>
          <a:srcRect b="0" l="0" r="0" t="0"/>
          <a:stretch/>
        </p:blipFill>
        <p:spPr>
          <a:xfrm>
            <a:off x="401622" y="2383789"/>
            <a:ext cx="4346867" cy="2897911"/>
          </a:xfrm>
          <a:prstGeom prst="rect">
            <a:avLst/>
          </a:prstGeom>
          <a:noFill/>
          <a:ln>
            <a:noFill/>
          </a:ln>
        </p:spPr>
      </p:pic>
      <p:pic>
        <p:nvPicPr>
          <p:cNvPr id="694" name="Google Shape;694;p67"/>
          <p:cNvPicPr preferRelativeResize="0"/>
          <p:nvPr/>
        </p:nvPicPr>
        <p:blipFill rotWithShape="1">
          <a:blip r:embed="rId4">
            <a:alphaModFix/>
          </a:blip>
          <a:srcRect b="0" l="0" r="0" t="0"/>
          <a:stretch/>
        </p:blipFill>
        <p:spPr>
          <a:xfrm>
            <a:off x="4820186" y="2326638"/>
            <a:ext cx="3886200" cy="2914650"/>
          </a:xfrm>
          <a:prstGeom prst="rect">
            <a:avLst/>
          </a:prstGeom>
          <a:noFill/>
          <a:ln>
            <a:noFill/>
          </a:ln>
        </p:spPr>
      </p:pic>
      <p:sp>
        <p:nvSpPr>
          <p:cNvPr id="695" name="Google Shape;695;p67"/>
          <p:cNvSpPr/>
          <p:nvPr/>
        </p:nvSpPr>
        <p:spPr>
          <a:xfrm>
            <a:off x="5297805" y="5281700"/>
            <a:ext cx="3886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900">
                <a:solidFill>
                  <a:schemeClr val="dk1"/>
                </a:solidFill>
                <a:latin typeface="Arial"/>
                <a:ea typeface="Arial"/>
                <a:cs typeface="Arial"/>
                <a:sym typeface="Arial"/>
              </a:rPr>
              <a:t>株式会社山陰合同銀行　　　　　　　積水化学工業株式会社</a:t>
            </a:r>
            <a:endParaRPr/>
          </a:p>
          <a:p>
            <a:pPr indent="0" lvl="0" marL="0" marR="0" rtl="0" algn="l">
              <a:spcBef>
                <a:spcPts val="0"/>
              </a:spcBef>
              <a:spcAft>
                <a:spcPts val="0"/>
              </a:spcAft>
              <a:buNone/>
            </a:pPr>
            <a:r>
              <a:rPr lang="ja-JP" sz="900">
                <a:solidFill>
                  <a:schemeClr val="dk1"/>
                </a:solidFill>
                <a:latin typeface="Arial"/>
                <a:ea typeface="Arial"/>
                <a:cs typeface="Arial"/>
                <a:sym typeface="Arial"/>
              </a:rPr>
              <a:t>メープル・ツアーズ　　　　　　　　美保テクノス株式会社</a:t>
            </a:r>
            <a:endParaRPr/>
          </a:p>
          <a:p>
            <a:pPr indent="0" lvl="0" marL="0" marR="0" rtl="0" algn="l">
              <a:spcBef>
                <a:spcPts val="0"/>
              </a:spcBef>
              <a:spcAft>
                <a:spcPts val="0"/>
              </a:spcAft>
              <a:buNone/>
            </a:pPr>
            <a:r>
              <a:rPr lang="ja-JP" sz="900">
                <a:solidFill>
                  <a:schemeClr val="dk1"/>
                </a:solidFill>
                <a:latin typeface="Arial"/>
                <a:ea typeface="Arial"/>
                <a:cs typeface="Arial"/>
                <a:sym typeface="Arial"/>
              </a:rPr>
              <a:t>永瀬石油株式会社　　　　　　　　　中国電力株式会社</a:t>
            </a:r>
            <a:endParaRPr/>
          </a:p>
          <a:p>
            <a:pPr indent="0" lvl="0" marL="0" marR="0" rtl="0" algn="l">
              <a:spcBef>
                <a:spcPts val="0"/>
              </a:spcBef>
              <a:spcAft>
                <a:spcPts val="0"/>
              </a:spcAft>
              <a:buNone/>
            </a:pPr>
            <a:r>
              <a:rPr lang="ja-JP" sz="900">
                <a:solidFill>
                  <a:schemeClr val="dk1"/>
                </a:solidFill>
                <a:latin typeface="Arial"/>
                <a:ea typeface="Arial"/>
                <a:cs typeface="Arial"/>
                <a:sym typeface="Arial"/>
              </a:rPr>
              <a:t>サンイン技術コンサルタント株式会社　　　　　　　協賛企業</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68"/>
          <p:cNvSpPr txBox="1"/>
          <p:nvPr>
            <p:ph type="title"/>
          </p:nvPr>
        </p:nvSpPr>
        <p:spPr>
          <a:xfrm>
            <a:off x="1383602" y="1346371"/>
            <a:ext cx="6683765" cy="96066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3000"/>
              <a:t>地域</a:t>
            </a:r>
            <a:endParaRPr/>
          </a:p>
        </p:txBody>
      </p:sp>
      <p:pic>
        <p:nvPicPr>
          <p:cNvPr id="701" name="Google Shape;701;p68"/>
          <p:cNvPicPr preferRelativeResize="0"/>
          <p:nvPr>
            <p:ph idx="1" type="body"/>
          </p:nvPr>
        </p:nvPicPr>
        <p:blipFill rotWithShape="1">
          <a:blip r:embed="rId3">
            <a:alphaModFix/>
          </a:blip>
          <a:srcRect b="0" l="0" r="0" t="0"/>
          <a:stretch/>
        </p:blipFill>
        <p:spPr>
          <a:xfrm>
            <a:off x="5497613" y="1346372"/>
            <a:ext cx="3589331" cy="2693141"/>
          </a:xfrm>
          <a:prstGeom prst="rect">
            <a:avLst/>
          </a:prstGeom>
          <a:noFill/>
          <a:ln>
            <a:noFill/>
          </a:ln>
        </p:spPr>
      </p:pic>
      <p:pic>
        <p:nvPicPr>
          <p:cNvPr id="702" name="Google Shape;702;p68"/>
          <p:cNvPicPr preferRelativeResize="0"/>
          <p:nvPr/>
        </p:nvPicPr>
        <p:blipFill rotWithShape="1">
          <a:blip r:embed="rId4">
            <a:alphaModFix/>
          </a:blip>
          <a:srcRect b="0" l="0" r="0" t="0"/>
          <a:stretch/>
        </p:blipFill>
        <p:spPr>
          <a:xfrm>
            <a:off x="4597592" y="3520452"/>
            <a:ext cx="3645292" cy="2430194"/>
          </a:xfrm>
          <a:prstGeom prst="rect">
            <a:avLst/>
          </a:prstGeom>
          <a:noFill/>
          <a:ln>
            <a:noFill/>
          </a:ln>
        </p:spPr>
      </p:pic>
      <p:sp>
        <p:nvSpPr>
          <p:cNvPr id="703" name="Google Shape;703;p68"/>
          <p:cNvSpPr txBox="1"/>
          <p:nvPr/>
        </p:nvSpPr>
        <p:spPr>
          <a:xfrm>
            <a:off x="654242" y="2069991"/>
            <a:ext cx="7886700" cy="3263504"/>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2100"/>
              <a:buFont typeface="Arial"/>
              <a:buNone/>
            </a:pPr>
            <a:r>
              <a:rPr lang="ja-JP" sz="2100">
                <a:solidFill>
                  <a:schemeClr val="dk1"/>
                </a:solidFill>
                <a:latin typeface="Calibri"/>
                <a:ea typeface="Calibri"/>
                <a:cs typeface="Calibri"/>
                <a:sym typeface="Calibri"/>
              </a:rPr>
              <a:t>・地元自治会(彦名地区)</a:t>
            </a:r>
            <a:endParaRPr sz="21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100"/>
              <a:buFont typeface="Arial"/>
              <a:buNone/>
            </a:pPr>
            <a:r>
              <a:rPr lang="ja-JP" sz="2100">
                <a:solidFill>
                  <a:schemeClr val="dk1"/>
                </a:solidFill>
                <a:latin typeface="Calibri"/>
                <a:ea typeface="Calibri"/>
                <a:cs typeface="Calibri"/>
                <a:sym typeface="Calibri"/>
              </a:rPr>
              <a:t>　　食生活改善推進委員</a:t>
            </a:r>
            <a:endParaRPr/>
          </a:p>
          <a:p>
            <a:pPr indent="0" lvl="0" marL="0" marR="0" rtl="0" algn="l">
              <a:lnSpc>
                <a:spcPct val="90000"/>
              </a:lnSpc>
              <a:spcBef>
                <a:spcPts val="1000"/>
              </a:spcBef>
              <a:spcAft>
                <a:spcPts val="0"/>
              </a:spcAft>
              <a:buClr>
                <a:schemeClr val="dk1"/>
              </a:buClr>
              <a:buSzPts val="2100"/>
              <a:buFont typeface="Arial"/>
              <a:buNone/>
            </a:pPr>
            <a:r>
              <a:rPr lang="ja-JP" sz="2100">
                <a:solidFill>
                  <a:schemeClr val="dk1"/>
                </a:solidFill>
                <a:latin typeface="Calibri"/>
                <a:ea typeface="Calibri"/>
                <a:cs typeface="Calibri"/>
                <a:sym typeface="Calibri"/>
              </a:rPr>
              <a:t>・地域の奉仕団体</a:t>
            </a:r>
            <a:endParaRPr/>
          </a:p>
          <a:p>
            <a:pPr indent="0" lvl="0" marL="0" marR="0" rtl="0" algn="l">
              <a:lnSpc>
                <a:spcPct val="90000"/>
              </a:lnSpc>
              <a:spcBef>
                <a:spcPts val="1000"/>
              </a:spcBef>
              <a:spcAft>
                <a:spcPts val="0"/>
              </a:spcAft>
              <a:buClr>
                <a:schemeClr val="dk1"/>
              </a:buClr>
              <a:buSzPts val="2100"/>
              <a:buFont typeface="Arial"/>
              <a:buNone/>
            </a:pPr>
            <a:r>
              <a:rPr lang="ja-JP" sz="2100">
                <a:solidFill>
                  <a:schemeClr val="dk1"/>
                </a:solidFill>
                <a:latin typeface="Calibri"/>
                <a:ea typeface="Calibri"/>
                <a:cs typeface="Calibri"/>
                <a:sym typeface="Calibri"/>
              </a:rPr>
              <a:t>　　寄付・読み聞かせ会</a:t>
            </a:r>
            <a:endParaRPr/>
          </a:p>
          <a:p>
            <a:pPr indent="0" lvl="0" marL="0" marR="0" rtl="0" algn="l">
              <a:lnSpc>
                <a:spcPct val="90000"/>
              </a:lnSpc>
              <a:spcBef>
                <a:spcPts val="10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pic>
        <p:nvPicPr>
          <p:cNvPr id="704" name="Google Shape;704;p68"/>
          <p:cNvPicPr preferRelativeResize="0"/>
          <p:nvPr/>
        </p:nvPicPr>
        <p:blipFill rotWithShape="1">
          <a:blip r:embed="rId5">
            <a:alphaModFix/>
          </a:blip>
          <a:srcRect b="0" l="0" r="0" t="0"/>
          <a:stretch/>
        </p:blipFill>
        <p:spPr>
          <a:xfrm>
            <a:off x="721786" y="3567828"/>
            <a:ext cx="3500204" cy="26251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69"/>
          <p:cNvSpPr txBox="1"/>
          <p:nvPr>
            <p:ph type="title"/>
          </p:nvPr>
        </p:nvSpPr>
        <p:spPr>
          <a:xfrm>
            <a:off x="1664344" y="1666561"/>
            <a:ext cx="6683765" cy="96066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3200">
                <a:solidFill>
                  <a:srgbClr val="000000"/>
                </a:solidFill>
              </a:rPr>
              <a:t>食生活改善推進委員会　　　　　　　　　地域の伝統的を伝承</a:t>
            </a:r>
            <a:br>
              <a:rPr lang="ja-JP" sz="3200">
                <a:solidFill>
                  <a:srgbClr val="000000"/>
                </a:solidFill>
              </a:rPr>
            </a:br>
            <a:r>
              <a:rPr lang="ja-JP" sz="3200">
                <a:solidFill>
                  <a:srgbClr val="000000"/>
                </a:solidFill>
              </a:rPr>
              <a:t>　　　　　　　　　　　　　　　　　　　　　　　　</a:t>
            </a:r>
            <a:br>
              <a:rPr lang="ja-JP" sz="3200">
                <a:solidFill>
                  <a:srgbClr val="000000"/>
                </a:solidFill>
              </a:rPr>
            </a:br>
            <a:r>
              <a:rPr lang="ja-JP" sz="3200">
                <a:solidFill>
                  <a:srgbClr val="000000"/>
                </a:solidFill>
              </a:rPr>
              <a:t>　　　　　　　　　　　　　　　　　　　　　　　　　　　</a:t>
            </a:r>
            <a:endParaRPr sz="3200"/>
          </a:p>
        </p:txBody>
      </p:sp>
      <p:pic>
        <p:nvPicPr>
          <p:cNvPr id="710" name="Google Shape;710;p69"/>
          <p:cNvPicPr preferRelativeResize="0"/>
          <p:nvPr>
            <p:ph idx="1" type="body"/>
          </p:nvPr>
        </p:nvPicPr>
        <p:blipFill rotWithShape="1">
          <a:blip r:embed="rId3">
            <a:alphaModFix/>
          </a:blip>
          <a:srcRect b="0" l="0" r="0" t="0"/>
          <a:stretch/>
        </p:blipFill>
        <p:spPr>
          <a:xfrm>
            <a:off x="1197059" y="2344257"/>
            <a:ext cx="3778250" cy="2833688"/>
          </a:xfrm>
          <a:prstGeom prst="rect">
            <a:avLst/>
          </a:prstGeom>
          <a:noFill/>
          <a:ln>
            <a:noFill/>
          </a:ln>
        </p:spPr>
      </p:pic>
      <p:pic>
        <p:nvPicPr>
          <p:cNvPr id="711" name="Google Shape;711;p69"/>
          <p:cNvPicPr preferRelativeResize="0"/>
          <p:nvPr/>
        </p:nvPicPr>
        <p:blipFill rotWithShape="1">
          <a:blip r:embed="rId4">
            <a:alphaModFix/>
          </a:blip>
          <a:srcRect b="0" l="0" r="0" t="0"/>
          <a:stretch/>
        </p:blipFill>
        <p:spPr>
          <a:xfrm>
            <a:off x="5037143" y="2344257"/>
            <a:ext cx="3799584" cy="28471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70"/>
          <p:cNvSpPr txBox="1"/>
          <p:nvPr>
            <p:ph type="title"/>
          </p:nvPr>
        </p:nvSpPr>
        <p:spPr>
          <a:xfrm>
            <a:off x="1024579" y="731282"/>
            <a:ext cx="6683765" cy="96066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学校</a:t>
            </a:r>
            <a:endParaRPr/>
          </a:p>
        </p:txBody>
      </p:sp>
      <p:sp>
        <p:nvSpPr>
          <p:cNvPr id="717" name="Google Shape;717;p70"/>
          <p:cNvSpPr txBox="1"/>
          <p:nvPr>
            <p:ph idx="1" type="body"/>
          </p:nvPr>
        </p:nvSpPr>
        <p:spPr>
          <a:xfrm>
            <a:off x="1024579" y="1722434"/>
            <a:ext cx="6686550" cy="283321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ja-JP" sz="2400">
                <a:latin typeface="Calibri"/>
                <a:ea typeface="Calibri"/>
                <a:cs typeface="Calibri"/>
                <a:sym typeface="Calibri"/>
              </a:rPr>
              <a:t>なかうみ環境学習事業(米子市)</a:t>
            </a:r>
            <a:endParaRPr sz="2400">
              <a:latin typeface="Calibri"/>
              <a:ea typeface="Calibri"/>
              <a:cs typeface="Calibri"/>
              <a:sym typeface="Calibri"/>
            </a:endParaRPr>
          </a:p>
          <a:p>
            <a:pPr indent="-342900" lvl="0" marL="342900" rtl="0" algn="l">
              <a:spcBef>
                <a:spcPts val="480"/>
              </a:spcBef>
              <a:spcAft>
                <a:spcPts val="0"/>
              </a:spcAft>
              <a:buClr>
                <a:schemeClr val="dk1"/>
              </a:buClr>
              <a:buSzPts val="2400"/>
              <a:buChar char="•"/>
            </a:pPr>
            <a:r>
              <a:rPr lang="ja-JP" sz="2400">
                <a:latin typeface="Calibri"/>
                <a:ea typeface="Calibri"/>
                <a:cs typeface="Calibri"/>
                <a:sym typeface="Calibri"/>
              </a:rPr>
              <a:t>ボランティア体験活動(小学校から大学生)</a:t>
            </a:r>
            <a:endParaRPr sz="2400">
              <a:latin typeface="Calibri"/>
              <a:ea typeface="Calibri"/>
              <a:cs typeface="Calibri"/>
              <a:sym typeface="Calibri"/>
            </a:endParaRPr>
          </a:p>
          <a:p>
            <a:pPr indent="-342900" lvl="0" marL="342900" rtl="0" algn="l">
              <a:spcBef>
                <a:spcPts val="480"/>
              </a:spcBef>
              <a:spcAft>
                <a:spcPts val="0"/>
              </a:spcAft>
              <a:buClr>
                <a:schemeClr val="dk1"/>
              </a:buClr>
              <a:buSzPts val="2400"/>
              <a:buChar char="•"/>
            </a:pPr>
            <a:r>
              <a:rPr lang="ja-JP" sz="2400">
                <a:latin typeface="Calibri"/>
                <a:ea typeface="Calibri"/>
                <a:cs typeface="Calibri"/>
                <a:sym typeface="Calibri"/>
              </a:rPr>
              <a:t>職場体験(中学校)</a:t>
            </a:r>
            <a:endParaRPr sz="2400">
              <a:latin typeface="Calibri"/>
              <a:ea typeface="Calibri"/>
              <a:cs typeface="Calibri"/>
              <a:sym typeface="Calibri"/>
            </a:endParaRPr>
          </a:p>
          <a:p>
            <a:pPr indent="0" lvl="0" marL="0" rtl="0" algn="l">
              <a:spcBef>
                <a:spcPts val="640"/>
              </a:spcBef>
              <a:spcAft>
                <a:spcPts val="0"/>
              </a:spcAft>
              <a:buClr>
                <a:schemeClr val="dk1"/>
              </a:buClr>
              <a:buSzPts val="3200"/>
              <a:buNone/>
            </a:pPr>
            <a:r>
              <a:t/>
            </a:r>
            <a:endParaRPr/>
          </a:p>
        </p:txBody>
      </p:sp>
      <p:pic>
        <p:nvPicPr>
          <p:cNvPr id="718" name="Google Shape;718;p70"/>
          <p:cNvPicPr preferRelativeResize="0"/>
          <p:nvPr/>
        </p:nvPicPr>
        <p:blipFill rotWithShape="1">
          <a:blip r:embed="rId3">
            <a:alphaModFix/>
          </a:blip>
          <a:srcRect b="0" l="0" r="0" t="0"/>
          <a:stretch/>
        </p:blipFill>
        <p:spPr>
          <a:xfrm>
            <a:off x="4830565" y="3250429"/>
            <a:ext cx="3876981" cy="2907736"/>
          </a:xfrm>
          <a:prstGeom prst="rect">
            <a:avLst/>
          </a:prstGeom>
          <a:noFill/>
          <a:ln>
            <a:noFill/>
          </a:ln>
        </p:spPr>
      </p:pic>
      <p:pic>
        <p:nvPicPr>
          <p:cNvPr id="719" name="Google Shape;719;p70"/>
          <p:cNvPicPr preferRelativeResize="0"/>
          <p:nvPr/>
        </p:nvPicPr>
        <p:blipFill rotWithShape="1">
          <a:blip r:embed="rId4">
            <a:alphaModFix/>
          </a:blip>
          <a:srcRect b="0" l="0" r="0" t="0"/>
          <a:stretch/>
        </p:blipFill>
        <p:spPr>
          <a:xfrm>
            <a:off x="802759" y="3250430"/>
            <a:ext cx="3876981" cy="2907736"/>
          </a:xfrm>
          <a:prstGeom prst="rect">
            <a:avLst/>
          </a:prstGeom>
          <a:noFill/>
          <a:ln>
            <a:noFill/>
          </a:ln>
        </p:spPr>
      </p:pic>
      <p:pic>
        <p:nvPicPr>
          <p:cNvPr id="720" name="Google Shape;720;p70"/>
          <p:cNvPicPr preferRelativeResize="0"/>
          <p:nvPr/>
        </p:nvPicPr>
        <p:blipFill rotWithShape="1">
          <a:blip r:embed="rId5">
            <a:alphaModFix/>
          </a:blip>
          <a:srcRect b="0" l="0" r="0" t="0"/>
          <a:stretch/>
        </p:blipFill>
        <p:spPr>
          <a:xfrm>
            <a:off x="7278796" y="1187392"/>
            <a:ext cx="1428750" cy="14216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7"/>
          <p:cNvSpPr txBox="1"/>
          <p:nvPr>
            <p:ph idx="1" type="body"/>
          </p:nvPr>
        </p:nvSpPr>
        <p:spPr>
          <a:xfrm>
            <a:off x="685800" y="1981200"/>
            <a:ext cx="3814763" cy="41148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t/>
            </a:r>
            <a:endParaRPr sz="2800"/>
          </a:p>
        </p:txBody>
      </p:sp>
      <p:pic>
        <p:nvPicPr>
          <p:cNvPr descr="干拓工事の仕組み改jp" id="164" name="Google Shape;164;p7"/>
          <p:cNvPicPr preferRelativeResize="0"/>
          <p:nvPr>
            <p:ph idx="2" type="clipArt"/>
          </p:nvPr>
        </p:nvPicPr>
        <p:blipFill rotWithShape="1">
          <a:blip r:embed="rId3">
            <a:alphaModFix/>
          </a:blip>
          <a:srcRect b="0" l="0" r="0" t="0"/>
          <a:stretch/>
        </p:blipFill>
        <p:spPr>
          <a:xfrm>
            <a:off x="-990600" y="1112838"/>
            <a:ext cx="10134600" cy="5745162"/>
          </a:xfrm>
          <a:prstGeom prst="rect">
            <a:avLst/>
          </a:prstGeom>
          <a:noFill/>
          <a:ln>
            <a:noFill/>
          </a:ln>
        </p:spPr>
      </p:pic>
      <p:sp>
        <p:nvSpPr>
          <p:cNvPr id="165" name="Google Shape;165;p7"/>
          <p:cNvSpPr txBox="1"/>
          <p:nvPr>
            <p:ph type="title"/>
          </p:nvPr>
        </p:nvSpPr>
        <p:spPr>
          <a:xfrm>
            <a:off x="685800" y="304800"/>
            <a:ext cx="7772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中海干拓事業の施工方法</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1"/>
          <p:cNvSpPr txBox="1"/>
          <p:nvPr>
            <p:ph type="title"/>
          </p:nvPr>
        </p:nvSpPr>
        <p:spPr>
          <a:xfrm>
            <a:off x="941561" y="902408"/>
            <a:ext cx="6683765" cy="59698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学校</a:t>
            </a:r>
            <a:endParaRPr sz="8000"/>
          </a:p>
        </p:txBody>
      </p:sp>
      <p:sp>
        <p:nvSpPr>
          <p:cNvPr id="726" name="Google Shape;726;p71"/>
          <p:cNvSpPr txBox="1"/>
          <p:nvPr>
            <p:ph idx="1" type="body"/>
          </p:nvPr>
        </p:nvSpPr>
        <p:spPr>
          <a:xfrm>
            <a:off x="1032704" y="1969078"/>
            <a:ext cx="6686550" cy="59698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400"/>
              <a:buNone/>
            </a:pPr>
            <a:r>
              <a:rPr lang="ja-JP" sz="2400">
                <a:latin typeface="Calibri"/>
                <a:ea typeface="Calibri"/>
                <a:cs typeface="Calibri"/>
                <a:sym typeface="Calibri"/>
              </a:rPr>
              <a:t>ボランティア</a:t>
            </a:r>
            <a:endParaRPr/>
          </a:p>
        </p:txBody>
      </p:sp>
      <p:pic>
        <p:nvPicPr>
          <p:cNvPr id="727" name="Google Shape;727;p71"/>
          <p:cNvPicPr preferRelativeResize="0"/>
          <p:nvPr/>
        </p:nvPicPr>
        <p:blipFill rotWithShape="1">
          <a:blip r:embed="rId3">
            <a:alphaModFix/>
          </a:blip>
          <a:srcRect b="0" l="0" r="0" t="0"/>
          <a:stretch/>
        </p:blipFill>
        <p:spPr>
          <a:xfrm>
            <a:off x="912495" y="2571750"/>
            <a:ext cx="4252328" cy="2834886"/>
          </a:xfrm>
          <a:prstGeom prst="rect">
            <a:avLst/>
          </a:prstGeom>
          <a:noFill/>
          <a:ln>
            <a:noFill/>
          </a:ln>
        </p:spPr>
      </p:pic>
      <p:pic>
        <p:nvPicPr>
          <p:cNvPr id="728" name="Google Shape;728;p71"/>
          <p:cNvPicPr preferRelativeResize="0"/>
          <p:nvPr/>
        </p:nvPicPr>
        <p:blipFill rotWithShape="1">
          <a:blip r:embed="rId4">
            <a:alphaModFix/>
          </a:blip>
          <a:srcRect b="0" l="0" r="0" t="0"/>
          <a:stretch/>
        </p:blipFill>
        <p:spPr>
          <a:xfrm>
            <a:off x="5274793" y="2571750"/>
            <a:ext cx="3723734" cy="278685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行政　　　　　　　　　　</a:t>
            </a:r>
            <a:endParaRPr/>
          </a:p>
        </p:txBody>
      </p:sp>
      <p:sp>
        <p:nvSpPr>
          <p:cNvPr id="734" name="Google Shape;734;p72"/>
          <p:cNvSpPr txBox="1"/>
          <p:nvPr>
            <p:ph idx="1" type="body"/>
          </p:nvPr>
        </p:nvSpPr>
        <p:spPr>
          <a:xfrm>
            <a:off x="628650" y="1745673"/>
            <a:ext cx="7886700" cy="348452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800"/>
              <a:buChar char="•"/>
            </a:pPr>
            <a:r>
              <a:rPr lang="ja-JP" sz="1800"/>
              <a:t>宍道湖中海一斉清掃(鳥取県・島根県など)</a:t>
            </a:r>
            <a:r>
              <a:rPr lang="ja-JP" sz="1800">
                <a:solidFill>
                  <a:srgbClr val="FF0000"/>
                </a:solidFill>
              </a:rPr>
              <a:t>連携</a:t>
            </a:r>
            <a:endParaRPr/>
          </a:p>
          <a:p>
            <a:pPr indent="-342900" lvl="0" marL="342900" rtl="0" algn="l">
              <a:spcBef>
                <a:spcPts val="360"/>
              </a:spcBef>
              <a:spcAft>
                <a:spcPts val="0"/>
              </a:spcAft>
              <a:buClr>
                <a:schemeClr val="dk1"/>
              </a:buClr>
              <a:buSzPts val="1800"/>
              <a:buChar char="•"/>
            </a:pPr>
            <a:r>
              <a:rPr lang="ja-JP" sz="1800"/>
              <a:t>子ども湿地交流事業(鳥取県・島根県)</a:t>
            </a:r>
            <a:r>
              <a:rPr lang="ja-JP" sz="1800">
                <a:solidFill>
                  <a:srgbClr val="FF0000"/>
                </a:solidFill>
              </a:rPr>
              <a:t>連携</a:t>
            </a:r>
            <a:endParaRPr/>
          </a:p>
          <a:p>
            <a:pPr indent="-342900" lvl="0" marL="342900" rtl="0" algn="l">
              <a:spcBef>
                <a:spcPts val="360"/>
              </a:spcBef>
              <a:spcAft>
                <a:spcPts val="0"/>
              </a:spcAft>
              <a:buClr>
                <a:schemeClr val="dk1"/>
              </a:buClr>
              <a:buSzPts val="1800"/>
              <a:buChar char="•"/>
            </a:pPr>
            <a:r>
              <a:rPr lang="ja-JP" sz="1800"/>
              <a:t>なかうみ環境学習事業(米子市)</a:t>
            </a:r>
            <a:endParaRPr sz="1800"/>
          </a:p>
          <a:p>
            <a:pPr indent="-342900" lvl="0" marL="342900" rtl="0" algn="l">
              <a:spcBef>
                <a:spcPts val="360"/>
              </a:spcBef>
              <a:spcAft>
                <a:spcPts val="0"/>
              </a:spcAft>
              <a:buClr>
                <a:srgbClr val="FF0000"/>
              </a:buClr>
              <a:buSzPts val="1800"/>
              <a:buChar char="•"/>
            </a:pPr>
            <a:r>
              <a:rPr lang="ja-JP" sz="1800">
                <a:solidFill>
                  <a:srgbClr val="FF0000"/>
                </a:solidFill>
              </a:rPr>
              <a:t>大型鳥類と共に生きる流域づくり検討会(国土交通省)</a:t>
            </a:r>
            <a:endParaRPr sz="1800">
              <a:solidFill>
                <a:srgbClr val="FF0000"/>
              </a:solidFill>
            </a:endParaRPr>
          </a:p>
        </p:txBody>
      </p:sp>
      <p:pic>
        <p:nvPicPr>
          <p:cNvPr id="735" name="Google Shape;735;p72"/>
          <p:cNvPicPr preferRelativeResize="0"/>
          <p:nvPr/>
        </p:nvPicPr>
        <p:blipFill rotWithShape="1">
          <a:blip r:embed="rId3">
            <a:alphaModFix/>
          </a:blip>
          <a:srcRect b="0" l="0" r="0" t="0"/>
          <a:stretch/>
        </p:blipFill>
        <p:spPr>
          <a:xfrm>
            <a:off x="4831773" y="3139974"/>
            <a:ext cx="3919539" cy="2939654"/>
          </a:xfrm>
          <a:prstGeom prst="rect">
            <a:avLst/>
          </a:prstGeom>
          <a:noFill/>
          <a:ln>
            <a:noFill/>
          </a:ln>
        </p:spPr>
      </p:pic>
      <p:pic>
        <p:nvPicPr>
          <p:cNvPr id="736" name="Google Shape;736;p72"/>
          <p:cNvPicPr preferRelativeResize="0"/>
          <p:nvPr/>
        </p:nvPicPr>
        <p:blipFill rotWithShape="1">
          <a:blip r:embed="rId4">
            <a:alphaModFix/>
          </a:blip>
          <a:srcRect b="0" l="0" r="0" t="0"/>
          <a:stretch/>
        </p:blipFill>
        <p:spPr>
          <a:xfrm>
            <a:off x="693955" y="3139974"/>
            <a:ext cx="4024709" cy="3018532"/>
          </a:xfrm>
          <a:prstGeom prst="rect">
            <a:avLst/>
          </a:prstGeom>
          <a:noFill/>
          <a:ln>
            <a:noFill/>
          </a:ln>
        </p:spPr>
      </p:pic>
      <p:pic>
        <p:nvPicPr>
          <p:cNvPr id="737" name="Google Shape;737;p72"/>
          <p:cNvPicPr preferRelativeResize="0"/>
          <p:nvPr/>
        </p:nvPicPr>
        <p:blipFill rotWithShape="1">
          <a:blip r:embed="rId5">
            <a:alphaModFix/>
          </a:blip>
          <a:srcRect b="0" l="0" r="0" t="0"/>
          <a:stretch/>
        </p:blipFill>
        <p:spPr>
          <a:xfrm>
            <a:off x="7004155" y="1222989"/>
            <a:ext cx="1859651" cy="14877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3"/>
          <p:cNvSpPr txBox="1"/>
          <p:nvPr>
            <p:ph type="title"/>
          </p:nvPr>
        </p:nvSpPr>
        <p:spPr>
          <a:xfrm>
            <a:off x="827584" y="764108"/>
            <a:ext cx="7886700" cy="994172"/>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ja-JP" sz="3000"/>
              <a:t>中海を支えているのは、地域の思い!</a:t>
            </a:r>
            <a:endParaRPr sz="3000"/>
          </a:p>
        </p:txBody>
      </p:sp>
      <p:grpSp>
        <p:nvGrpSpPr>
          <p:cNvPr id="744" name="Google Shape;744;p73"/>
          <p:cNvGrpSpPr/>
          <p:nvPr/>
        </p:nvGrpSpPr>
        <p:grpSpPr>
          <a:xfrm>
            <a:off x="718161" y="1685903"/>
            <a:ext cx="7574317" cy="4313404"/>
            <a:chOff x="1632561" y="18541"/>
            <a:chExt cx="7574317" cy="4313404"/>
          </a:xfrm>
        </p:grpSpPr>
        <p:sp>
          <p:nvSpPr>
            <p:cNvPr id="745" name="Google Shape;745;p73"/>
            <p:cNvSpPr/>
            <p:nvPr/>
          </p:nvSpPr>
          <p:spPr>
            <a:xfrm>
              <a:off x="2752201" y="252055"/>
              <a:ext cx="3334006" cy="3334006"/>
            </a:xfrm>
            <a:prstGeom prst="blockArc">
              <a:avLst>
                <a:gd fmla="val 10669506" name="adj1"/>
                <a:gd fmla="val 18387596" name="adj2"/>
                <a:gd fmla="val 4638" name="adj3"/>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3"/>
            <p:cNvSpPr/>
            <p:nvPr/>
          </p:nvSpPr>
          <p:spPr>
            <a:xfrm>
              <a:off x="2593310" y="803477"/>
              <a:ext cx="3334006" cy="3334006"/>
            </a:xfrm>
            <a:prstGeom prst="blockArc">
              <a:avLst>
                <a:gd fmla="val 3265994" name="adj1"/>
                <a:gd fmla="val 11970114" name="adj2"/>
                <a:gd fmla="val 4638" name="adj3"/>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3"/>
            <p:cNvSpPr/>
            <p:nvPr/>
          </p:nvSpPr>
          <p:spPr>
            <a:xfrm>
              <a:off x="4589864" y="865548"/>
              <a:ext cx="3349324" cy="3349324"/>
            </a:xfrm>
            <a:prstGeom prst="blockArc">
              <a:avLst>
                <a:gd fmla="val 19833128" name="adj1"/>
                <a:gd fmla="val 9033128" name="adj2"/>
                <a:gd fmla="val 4617" name="adj3"/>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3"/>
            <p:cNvSpPr/>
            <p:nvPr/>
          </p:nvSpPr>
          <p:spPr>
            <a:xfrm>
              <a:off x="4625433" y="192659"/>
              <a:ext cx="3334006" cy="3334006"/>
            </a:xfrm>
            <a:prstGeom prst="blockArc">
              <a:avLst>
                <a:gd fmla="val 13366976" name="adj1"/>
                <a:gd fmla="val 1128447" name="adj2"/>
                <a:gd fmla="val 4638" name="adj3"/>
              </a:avLst>
            </a:prstGeom>
            <a:solidFill>
              <a:srgbClr val="B1C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3"/>
            <p:cNvSpPr/>
            <p:nvPr/>
          </p:nvSpPr>
          <p:spPr>
            <a:xfrm>
              <a:off x="4440434" y="1399685"/>
              <a:ext cx="1534016" cy="1534016"/>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3"/>
            <p:cNvSpPr txBox="1"/>
            <p:nvPr/>
          </p:nvSpPr>
          <p:spPr>
            <a:xfrm>
              <a:off x="4665085" y="1624336"/>
              <a:ext cx="1084714" cy="1084714"/>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Arial"/>
                <a:buNone/>
              </a:pPr>
              <a:r>
                <a:t/>
              </a:r>
              <a:endParaRPr sz="2000">
                <a:solidFill>
                  <a:schemeClr val="lt1"/>
                </a:solidFill>
                <a:latin typeface="Arial"/>
                <a:ea typeface="Arial"/>
                <a:cs typeface="Arial"/>
                <a:sym typeface="Arial"/>
              </a:endParaRPr>
            </a:p>
          </p:txBody>
        </p:sp>
        <p:sp>
          <p:nvSpPr>
            <p:cNvPr id="751" name="Google Shape;751;p73"/>
            <p:cNvSpPr/>
            <p:nvPr/>
          </p:nvSpPr>
          <p:spPr>
            <a:xfrm>
              <a:off x="3526878" y="18541"/>
              <a:ext cx="3586681" cy="1073811"/>
            </a:xfrm>
            <a:prstGeom prst="ellipse">
              <a:avLst/>
            </a:prstGeom>
            <a:solidFill>
              <a:srgbClr val="CCC0D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3"/>
            <p:cNvSpPr txBox="1"/>
            <p:nvPr/>
          </p:nvSpPr>
          <p:spPr>
            <a:xfrm>
              <a:off x="4052135" y="175797"/>
              <a:ext cx="2536167" cy="759299"/>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dk1"/>
                </a:buClr>
                <a:buSzPts val="3800"/>
                <a:buFont typeface="Arial"/>
                <a:buNone/>
              </a:pPr>
              <a:r>
                <a:rPr lang="ja-JP" sz="3800">
                  <a:solidFill>
                    <a:schemeClr val="dk1"/>
                  </a:solidFill>
                  <a:latin typeface="Arial"/>
                  <a:ea typeface="Arial"/>
                  <a:cs typeface="Arial"/>
                  <a:sym typeface="Arial"/>
                </a:rPr>
                <a:t>市民</a:t>
              </a:r>
              <a:endParaRPr/>
            </a:p>
          </p:txBody>
        </p:sp>
        <p:sp>
          <p:nvSpPr>
            <p:cNvPr id="753" name="Google Shape;753;p73"/>
            <p:cNvSpPr/>
            <p:nvPr/>
          </p:nvSpPr>
          <p:spPr>
            <a:xfrm>
              <a:off x="6906559" y="1715920"/>
              <a:ext cx="2300319" cy="940992"/>
            </a:xfrm>
            <a:prstGeom prst="ellipse">
              <a:avLst/>
            </a:prstGeom>
            <a:solidFill>
              <a:srgbClr val="7030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3"/>
            <p:cNvSpPr txBox="1"/>
            <p:nvPr/>
          </p:nvSpPr>
          <p:spPr>
            <a:xfrm>
              <a:off x="7243433" y="1853725"/>
              <a:ext cx="1626571" cy="665382"/>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Arial"/>
                <a:buNone/>
              </a:pPr>
              <a:r>
                <a:rPr lang="ja-JP" sz="3800">
                  <a:solidFill>
                    <a:schemeClr val="lt1"/>
                  </a:solidFill>
                  <a:latin typeface="Arial"/>
                  <a:ea typeface="Arial"/>
                  <a:cs typeface="Arial"/>
                  <a:sym typeface="Arial"/>
                </a:rPr>
                <a:t>ＮＧＯ</a:t>
              </a:r>
              <a:endParaRPr/>
            </a:p>
          </p:txBody>
        </p:sp>
        <p:sp>
          <p:nvSpPr>
            <p:cNvPr id="755" name="Google Shape;755;p73"/>
            <p:cNvSpPr/>
            <p:nvPr/>
          </p:nvSpPr>
          <p:spPr>
            <a:xfrm>
              <a:off x="2612920" y="3258134"/>
              <a:ext cx="5189045" cy="1073811"/>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3"/>
            <p:cNvSpPr txBox="1"/>
            <p:nvPr/>
          </p:nvSpPr>
          <p:spPr>
            <a:xfrm>
              <a:off x="3372838" y="3415390"/>
              <a:ext cx="3669209" cy="759299"/>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Arial"/>
                <a:buNone/>
              </a:pPr>
              <a:r>
                <a:rPr lang="ja-JP" sz="3800">
                  <a:solidFill>
                    <a:schemeClr val="lt1"/>
                  </a:solidFill>
                  <a:latin typeface="Arial"/>
                  <a:ea typeface="Arial"/>
                  <a:cs typeface="Arial"/>
                  <a:sym typeface="Arial"/>
                </a:rPr>
                <a:t>行政</a:t>
              </a:r>
              <a:endParaRPr/>
            </a:p>
          </p:txBody>
        </p:sp>
        <p:sp>
          <p:nvSpPr>
            <p:cNvPr id="757" name="Google Shape;757;p73"/>
            <p:cNvSpPr/>
            <p:nvPr/>
          </p:nvSpPr>
          <p:spPr>
            <a:xfrm>
              <a:off x="1632561" y="1389971"/>
              <a:ext cx="2185647" cy="1073811"/>
            </a:xfrm>
            <a:prstGeom prst="ellipse">
              <a:avLst/>
            </a:prstGeom>
            <a:solidFill>
              <a:srgbClr val="92D05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3"/>
            <p:cNvSpPr txBox="1"/>
            <p:nvPr/>
          </p:nvSpPr>
          <p:spPr>
            <a:xfrm>
              <a:off x="1952642" y="1547227"/>
              <a:ext cx="1545485" cy="759299"/>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Arial"/>
                <a:buNone/>
              </a:pPr>
              <a:r>
                <a:rPr lang="ja-JP" sz="3800">
                  <a:solidFill>
                    <a:schemeClr val="lt1"/>
                  </a:solidFill>
                  <a:latin typeface="Arial"/>
                  <a:ea typeface="Arial"/>
                  <a:cs typeface="Arial"/>
                  <a:sym typeface="Arial"/>
                </a:rPr>
                <a:t>企業</a:t>
              </a:r>
              <a:endParaRPr/>
            </a:p>
          </p:txBody>
        </p:sp>
      </p:grpSp>
      <p:sp>
        <p:nvSpPr>
          <p:cNvPr id="759" name="Google Shape;759;p73"/>
          <p:cNvSpPr/>
          <p:nvPr/>
        </p:nvSpPr>
        <p:spPr>
          <a:xfrm>
            <a:off x="3080904" y="3047281"/>
            <a:ext cx="2845551" cy="1724745"/>
          </a:xfrm>
          <a:prstGeom prst="hexagon">
            <a:avLst>
              <a:gd fmla="val 25000" name="adj"/>
              <a:gd fmla="val 115470" name="vf"/>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ja-JP" sz="4500">
                <a:solidFill>
                  <a:schemeClr val="lt1"/>
                </a:solidFill>
                <a:latin typeface="Arial"/>
                <a:ea typeface="Arial"/>
                <a:cs typeface="Arial"/>
                <a:sym typeface="Arial"/>
              </a:rPr>
              <a:t>米子水鳥公園</a:t>
            </a:r>
            <a:endParaRPr/>
          </a:p>
        </p:txBody>
      </p:sp>
      <p:sp>
        <p:nvSpPr>
          <p:cNvPr id="760" name="Google Shape;760;p73"/>
          <p:cNvSpPr/>
          <p:nvPr/>
        </p:nvSpPr>
        <p:spPr>
          <a:xfrm>
            <a:off x="6104658" y="4462299"/>
            <a:ext cx="2171700" cy="732560"/>
          </a:xfrm>
          <a:prstGeom prst="ellipse">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ja-JP" sz="3000">
                <a:solidFill>
                  <a:schemeClr val="lt1"/>
                </a:solidFill>
                <a:latin typeface="Arial"/>
                <a:ea typeface="Arial"/>
                <a:cs typeface="Arial"/>
                <a:sym typeface="Arial"/>
              </a:rPr>
              <a:t>学校</a:t>
            </a:r>
            <a:endParaRPr/>
          </a:p>
        </p:txBody>
      </p:sp>
      <p:sp>
        <p:nvSpPr>
          <p:cNvPr id="761" name="Google Shape;761;p73"/>
          <p:cNvSpPr/>
          <p:nvPr/>
        </p:nvSpPr>
        <p:spPr>
          <a:xfrm>
            <a:off x="5782540" y="2307430"/>
            <a:ext cx="2171700" cy="757400"/>
          </a:xfrm>
          <a:prstGeom prst="ellipse">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ja-JP" sz="3000">
                <a:solidFill>
                  <a:schemeClr val="lt1"/>
                </a:solidFill>
                <a:latin typeface="Arial"/>
                <a:ea typeface="Arial"/>
                <a:cs typeface="Arial"/>
                <a:sym typeface="Arial"/>
              </a:rPr>
              <a:t>地域</a:t>
            </a:r>
            <a:endParaRPr/>
          </a:p>
        </p:txBody>
      </p:sp>
      <p:sp>
        <p:nvSpPr>
          <p:cNvPr id="762" name="Google Shape;762;p73"/>
          <p:cNvSpPr/>
          <p:nvPr/>
        </p:nvSpPr>
        <p:spPr>
          <a:xfrm>
            <a:off x="563706" y="4237770"/>
            <a:ext cx="2763982" cy="801372"/>
          </a:xfrm>
          <a:prstGeom prst="ellipse">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ja-JP" sz="2100">
                <a:solidFill>
                  <a:schemeClr val="lt1"/>
                </a:solidFill>
                <a:latin typeface="Arial"/>
                <a:ea typeface="Arial"/>
                <a:cs typeface="Arial"/>
                <a:sym typeface="Arial"/>
              </a:rPr>
              <a:t>スポーツ団体</a:t>
            </a:r>
            <a:endParaRPr/>
          </a:p>
        </p:txBody>
      </p:sp>
      <p:sp>
        <p:nvSpPr>
          <p:cNvPr id="763" name="Google Shape;763;p73"/>
          <p:cNvSpPr/>
          <p:nvPr/>
        </p:nvSpPr>
        <p:spPr>
          <a:xfrm>
            <a:off x="563706" y="2222802"/>
            <a:ext cx="2517198" cy="757400"/>
          </a:xfrm>
          <a:prstGeom prst="ellipse">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ja-JP" sz="2100">
                <a:solidFill>
                  <a:schemeClr val="lt1"/>
                </a:solidFill>
                <a:latin typeface="Arial"/>
                <a:ea typeface="Arial"/>
                <a:cs typeface="Arial"/>
                <a:sym typeface="Arial"/>
              </a:rPr>
              <a:t>地域慈善団体</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ja-JP" sz="3300"/>
              <a:t>結論</a:t>
            </a:r>
            <a:endParaRPr/>
          </a:p>
        </p:txBody>
      </p:sp>
      <p:sp>
        <p:nvSpPr>
          <p:cNvPr id="770" name="Google Shape;770;p74"/>
          <p:cNvSpPr txBox="1"/>
          <p:nvPr>
            <p:ph idx="1" type="body"/>
          </p:nvPr>
        </p:nvSpPr>
        <p:spPr>
          <a:xfrm>
            <a:off x="1874453" y="1945911"/>
            <a:ext cx="6698047" cy="3307205"/>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chemeClr val="dk1"/>
              </a:buClr>
              <a:buSzPts val="2400"/>
              <a:buNone/>
            </a:pPr>
            <a:r>
              <a:rPr lang="ja-JP" sz="2400"/>
              <a:t>米子水鳥公園は、人と自然のサンクチュアリ</a:t>
            </a:r>
            <a:endParaRPr sz="2400"/>
          </a:p>
          <a:p>
            <a:pPr indent="0" lvl="0" marL="0" rtl="0" algn="l">
              <a:spcBef>
                <a:spcPts val="480"/>
              </a:spcBef>
              <a:spcAft>
                <a:spcPts val="0"/>
              </a:spcAft>
              <a:buClr>
                <a:schemeClr val="dk1"/>
              </a:buClr>
              <a:buSzPts val="2400"/>
              <a:buNone/>
            </a:pPr>
            <a:r>
              <a:rPr lang="ja-JP" sz="2400"/>
              <a:t>普及啓発だけでなく、ボランティアという形で参画して地域とともに環境保全に取り組んでいる。</a:t>
            </a:r>
            <a:endParaRPr sz="2400"/>
          </a:p>
          <a:p>
            <a:pPr indent="0" lvl="0" marL="0" rtl="0" algn="l">
              <a:spcBef>
                <a:spcPts val="480"/>
              </a:spcBef>
              <a:spcAft>
                <a:spcPts val="0"/>
              </a:spcAft>
              <a:buClr>
                <a:schemeClr val="dk1"/>
              </a:buClr>
              <a:buSzPts val="2400"/>
              <a:buNone/>
            </a:pPr>
            <a:r>
              <a:rPr lang="ja-JP" sz="2400"/>
              <a:t>   </a:t>
            </a:r>
            <a:endParaRPr/>
          </a:p>
          <a:p>
            <a:pPr indent="0" lvl="0" marL="0" rtl="0" algn="l">
              <a:spcBef>
                <a:spcPts val="810"/>
              </a:spcBef>
              <a:spcAft>
                <a:spcPts val="0"/>
              </a:spcAft>
              <a:buClr>
                <a:schemeClr val="dk1"/>
              </a:buClr>
              <a:buSzPts val="4050"/>
              <a:buNone/>
            </a:pPr>
            <a:r>
              <a:rPr lang="ja-JP" sz="4050"/>
              <a:t>       CEPA</a:t>
            </a:r>
            <a:endParaRPr sz="4050"/>
          </a:p>
          <a:p>
            <a:pPr indent="0" lvl="0" marL="0" rtl="0" algn="l">
              <a:spcBef>
                <a:spcPts val="480"/>
              </a:spcBef>
              <a:spcAft>
                <a:spcPts val="0"/>
              </a:spcAft>
              <a:buClr>
                <a:schemeClr val="dk1"/>
              </a:buClr>
              <a:buSzPts val="2400"/>
              <a:buNone/>
            </a:pPr>
            <a:r>
              <a:t/>
            </a:r>
            <a:endParaRPr sz="2400"/>
          </a:p>
          <a:p>
            <a:pPr indent="0" lvl="0" marL="0" rtl="0" algn="l">
              <a:spcBef>
                <a:spcPts val="480"/>
              </a:spcBef>
              <a:spcAft>
                <a:spcPts val="0"/>
              </a:spcAft>
              <a:buClr>
                <a:schemeClr val="dk1"/>
              </a:buClr>
              <a:buSzPts val="2400"/>
              <a:buNone/>
            </a:pPr>
            <a:r>
              <a:rPr lang="ja-JP" sz="2400"/>
              <a:t>  </a:t>
            </a:r>
            <a:r>
              <a:rPr lang="ja-JP" sz="1500"/>
              <a:t>参照:神谷(2020)私たちの自然2020年5月号                                                           </a:t>
            </a:r>
            <a:endParaRPr/>
          </a:p>
        </p:txBody>
      </p:sp>
      <p:pic>
        <p:nvPicPr>
          <p:cNvPr id="771" name="Google Shape;771;p74"/>
          <p:cNvPicPr preferRelativeResize="0"/>
          <p:nvPr/>
        </p:nvPicPr>
        <p:blipFill rotWithShape="1">
          <a:blip r:embed="rId3">
            <a:alphaModFix/>
          </a:blip>
          <a:srcRect b="0" l="0" r="0" t="0"/>
          <a:stretch/>
        </p:blipFill>
        <p:spPr>
          <a:xfrm>
            <a:off x="6298707" y="3134761"/>
            <a:ext cx="2419947" cy="234661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latin typeface="Arial"/>
                <a:ea typeface="Arial"/>
                <a:cs typeface="Arial"/>
                <a:sym typeface="Arial"/>
              </a:rPr>
              <a:t>アメリカの環境NGO</a:t>
            </a:r>
            <a:endParaRPr/>
          </a:p>
        </p:txBody>
      </p:sp>
      <p:sp>
        <p:nvSpPr>
          <p:cNvPr id="778" name="Google Shape;778;p7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全米野生生物協会　　450万人</a:t>
            </a:r>
            <a:endParaRPr/>
          </a:p>
          <a:p>
            <a:pPr indent="-342900" lvl="0" marL="342900" rtl="0" algn="l">
              <a:spcBef>
                <a:spcPts val="640"/>
              </a:spcBef>
              <a:spcAft>
                <a:spcPts val="0"/>
              </a:spcAft>
              <a:buClr>
                <a:schemeClr val="dk1"/>
              </a:buClr>
              <a:buSzPts val="3200"/>
              <a:buChar char="•"/>
            </a:pPr>
            <a:r>
              <a:rPr lang="ja-JP"/>
              <a:t>WWF　USA　　　　　　　120万人</a:t>
            </a:r>
            <a:endParaRPr/>
          </a:p>
          <a:p>
            <a:pPr indent="-342900" lvl="0" marL="342900" rtl="0" algn="l">
              <a:spcBef>
                <a:spcPts val="640"/>
              </a:spcBef>
              <a:spcAft>
                <a:spcPts val="0"/>
              </a:spcAft>
              <a:buClr>
                <a:schemeClr val="dk1"/>
              </a:buClr>
              <a:buSzPts val="3200"/>
              <a:buChar char="•"/>
            </a:pPr>
            <a:r>
              <a:rPr lang="ja-JP"/>
              <a:t>オーデュボン協会　　　　60万人</a:t>
            </a:r>
            <a:endParaRPr/>
          </a:p>
          <a:p>
            <a:pPr indent="-342900" lvl="0" marL="342900" rtl="0" algn="l">
              <a:spcBef>
                <a:spcPts val="640"/>
              </a:spcBef>
              <a:spcAft>
                <a:spcPts val="0"/>
              </a:spcAft>
              <a:buClr>
                <a:schemeClr val="dk1"/>
              </a:buClr>
              <a:buSzPts val="3200"/>
              <a:buChar char="•"/>
            </a:pPr>
            <a:r>
              <a:rPr lang="ja-JP"/>
              <a:t>グリーンピース　USA　　400 万人</a:t>
            </a:r>
            <a:endParaRPr/>
          </a:p>
          <a:p>
            <a:pPr indent="-139700" lvl="0" marL="342900" rtl="0" algn="l">
              <a:spcBef>
                <a:spcPts val="640"/>
              </a:spcBef>
              <a:spcAft>
                <a:spcPts val="0"/>
              </a:spcAft>
              <a:buClr>
                <a:schemeClr val="dk1"/>
              </a:buClr>
              <a:buSzPts val="3200"/>
              <a:buNone/>
            </a:pPr>
            <a:r>
              <a:t/>
            </a:r>
            <a:endParaRPr/>
          </a:p>
          <a:p>
            <a:pPr indent="-342900" lvl="0" marL="342900" rtl="0" algn="l">
              <a:spcBef>
                <a:spcPts val="640"/>
              </a:spcBef>
              <a:spcAft>
                <a:spcPts val="0"/>
              </a:spcAft>
              <a:buClr>
                <a:schemeClr val="dk1"/>
              </a:buClr>
              <a:buSzPts val="3200"/>
              <a:buFont typeface="Noto Sans Symbols"/>
              <a:buNone/>
            </a:pPr>
            <a:r>
              <a:rPr lang="ja-JP"/>
              <a:t>全体で　1500万人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77"/>
          <p:cNvSpPr txBox="1"/>
          <p:nvPr>
            <p:ph type="title"/>
          </p:nvPr>
        </p:nvSpPr>
        <p:spPr>
          <a:xfrm>
            <a:off x="317500" y="722313"/>
            <a:ext cx="8637588"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latin typeface="Arial"/>
                <a:ea typeface="Arial"/>
                <a:cs typeface="Arial"/>
                <a:sym typeface="Arial"/>
              </a:rPr>
              <a:t>日本の環境NGO</a:t>
            </a:r>
            <a:endParaRPr/>
          </a:p>
        </p:txBody>
      </p:sp>
      <p:sp>
        <p:nvSpPr>
          <p:cNvPr id="784" name="Google Shape;784;p77"/>
          <p:cNvSpPr txBox="1"/>
          <p:nvPr>
            <p:ph idx="1" type="body"/>
          </p:nvPr>
        </p:nvSpPr>
        <p:spPr>
          <a:xfrm>
            <a:off x="328613" y="1571625"/>
            <a:ext cx="8315325" cy="448468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ja-JP"/>
              <a:t>日本野鳥の会　　　　　　              4万人</a:t>
            </a:r>
            <a:endParaRPr/>
          </a:p>
          <a:p>
            <a:pPr indent="-342900" lvl="0" marL="342900" rtl="0" algn="l">
              <a:spcBef>
                <a:spcPts val="640"/>
              </a:spcBef>
              <a:spcAft>
                <a:spcPts val="0"/>
              </a:spcAft>
              <a:buClr>
                <a:schemeClr val="dk1"/>
              </a:buClr>
              <a:buSzPts val="3200"/>
              <a:buChar char="•"/>
            </a:pPr>
            <a:r>
              <a:rPr lang="ja-JP"/>
              <a:t>WWF JAPAN　　　　　　　　            4万人</a:t>
            </a:r>
            <a:endParaRPr/>
          </a:p>
          <a:p>
            <a:pPr indent="-342900" lvl="0" marL="342900" rtl="0" algn="l">
              <a:spcBef>
                <a:spcPts val="640"/>
              </a:spcBef>
              <a:spcAft>
                <a:spcPts val="0"/>
              </a:spcAft>
              <a:buClr>
                <a:schemeClr val="dk1"/>
              </a:buClr>
              <a:buSzPts val="3200"/>
              <a:buChar char="•"/>
            </a:pPr>
            <a:r>
              <a:rPr lang="ja-JP"/>
              <a:t>日本生態系保護協会　　            3万人</a:t>
            </a:r>
            <a:endParaRPr/>
          </a:p>
          <a:p>
            <a:pPr indent="-342900" lvl="0" marL="342900" rtl="0" algn="l">
              <a:spcBef>
                <a:spcPts val="640"/>
              </a:spcBef>
              <a:spcAft>
                <a:spcPts val="0"/>
              </a:spcAft>
              <a:buClr>
                <a:schemeClr val="dk1"/>
              </a:buClr>
              <a:buSzPts val="3200"/>
              <a:buChar char="•"/>
            </a:pPr>
            <a:r>
              <a:rPr lang="ja-JP"/>
              <a:t>日本自然保護協会　 　　             2万人</a:t>
            </a:r>
            <a:endParaRPr/>
          </a:p>
          <a:p>
            <a:pPr indent="-139700" lvl="0" marL="342900" rtl="0" algn="l">
              <a:spcBef>
                <a:spcPts val="640"/>
              </a:spcBef>
              <a:spcAft>
                <a:spcPts val="0"/>
              </a:spcAft>
              <a:buClr>
                <a:schemeClr val="dk1"/>
              </a:buClr>
              <a:buSzPts val="3200"/>
              <a:buNone/>
            </a:pPr>
            <a:r>
              <a:t/>
            </a:r>
            <a:endParaRPr/>
          </a:p>
          <a:p>
            <a:pPr indent="-342900" lvl="0" marL="342900" rtl="0" algn="l">
              <a:spcBef>
                <a:spcPts val="640"/>
              </a:spcBef>
              <a:spcAft>
                <a:spcPts val="0"/>
              </a:spcAft>
              <a:buClr>
                <a:schemeClr val="dk1"/>
              </a:buClr>
              <a:buSzPts val="3200"/>
              <a:buFont typeface="Noto Sans Symbols"/>
              <a:buNone/>
            </a:pPr>
            <a:r>
              <a:rPr lang="ja-JP"/>
              <a:t>　全体で30万人</a:t>
            </a:r>
            <a:endParaRPr/>
          </a:p>
          <a:p>
            <a:pPr indent="-342900" lvl="0" marL="342900" rtl="0" algn="l">
              <a:spcBef>
                <a:spcPts val="640"/>
              </a:spcBef>
              <a:spcAft>
                <a:spcPts val="0"/>
              </a:spcAft>
              <a:buClr>
                <a:schemeClr val="dk1"/>
              </a:buClr>
              <a:buSzPts val="3200"/>
              <a:buFont typeface="Noto Sans Symbols"/>
              <a:buNone/>
            </a:pPr>
            <a:r>
              <a:t/>
            </a:r>
            <a:endParaRPr/>
          </a:p>
          <a:p>
            <a:pPr indent="-342900" lvl="0" marL="342900" rtl="0" algn="l">
              <a:spcBef>
                <a:spcPts val="560"/>
              </a:spcBef>
              <a:spcAft>
                <a:spcPts val="0"/>
              </a:spcAft>
              <a:buClr>
                <a:schemeClr val="dk1"/>
              </a:buClr>
              <a:buSzPts val="2800"/>
              <a:buFont typeface="Noto Sans Symbols"/>
              <a:buNone/>
            </a:pPr>
            <a:r>
              <a:rPr b="1" lang="ja-JP" sz="2800"/>
              <a:t>日本の環境活動は会員数の面から社会的力が弱い!</a:t>
            </a:r>
            <a:endParaRPr b="1" sz="28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descr="http://kept-simple.net/ecoc/shinjiko-nakaumi__1.gif" id="790" name="Google Shape;790;p78"/>
          <p:cNvPicPr preferRelativeResize="0"/>
          <p:nvPr/>
        </p:nvPicPr>
        <p:blipFill rotWithShape="1">
          <a:blip r:embed="rId3">
            <a:alphaModFix/>
          </a:blip>
          <a:srcRect b="0" l="0" r="0" t="0"/>
          <a:stretch/>
        </p:blipFill>
        <p:spPr>
          <a:xfrm>
            <a:off x="246184" y="1130185"/>
            <a:ext cx="8897816" cy="4870565"/>
          </a:xfrm>
          <a:prstGeom prst="rect">
            <a:avLst/>
          </a:prstGeom>
          <a:noFill/>
          <a:ln>
            <a:noFill/>
          </a:ln>
        </p:spPr>
      </p:pic>
      <p:sp>
        <p:nvSpPr>
          <p:cNvPr id="791" name="Google Shape;791;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solidFill>
                  <a:schemeClr val="lt1"/>
                </a:solidFill>
              </a:rPr>
              <a:t>中海　NAKAUMI</a:t>
            </a:r>
            <a:endParaRPr>
              <a:solidFill>
                <a:schemeClr val="lt1"/>
              </a:solidFill>
            </a:endParaRPr>
          </a:p>
        </p:txBody>
      </p:sp>
      <p:pic>
        <p:nvPicPr>
          <p:cNvPr descr="\\LS-WHGL6CB\写真folder\2011　My Picture\イベント2011\2011.10.08-09子どもラムサール湿地交流会\2011.10.07アイロンがけ\DSCN1384.JPG" id="792" name="Google Shape;792;p78"/>
          <p:cNvPicPr preferRelativeResize="0"/>
          <p:nvPr>
            <p:ph idx="1" type="body"/>
          </p:nvPr>
        </p:nvPicPr>
        <p:blipFill rotWithShape="1">
          <a:blip r:embed="rId4">
            <a:alphaModFix/>
          </a:blip>
          <a:srcRect b="0" l="0" r="0" t="0"/>
          <a:stretch/>
        </p:blipFill>
        <p:spPr>
          <a:xfrm>
            <a:off x="2641178" y="1764592"/>
            <a:ext cx="2053914" cy="1540436"/>
          </a:xfrm>
          <a:prstGeom prst="rect">
            <a:avLst/>
          </a:prstGeom>
          <a:noFill/>
          <a:ln>
            <a:noFill/>
          </a:ln>
        </p:spPr>
      </p:pic>
      <p:pic>
        <p:nvPicPr>
          <p:cNvPr descr="C:\Users\anet\Pictures\湿地のお宝カード\マハゼIMG_8623補正.JPG" id="793" name="Google Shape;793;p78"/>
          <p:cNvPicPr preferRelativeResize="0"/>
          <p:nvPr/>
        </p:nvPicPr>
        <p:blipFill rotWithShape="1">
          <a:blip r:embed="rId5">
            <a:alphaModFix/>
          </a:blip>
          <a:srcRect b="0" l="0" r="0" t="0"/>
          <a:stretch/>
        </p:blipFill>
        <p:spPr>
          <a:xfrm>
            <a:off x="422792" y="3352097"/>
            <a:ext cx="1762014" cy="1174676"/>
          </a:xfrm>
          <a:prstGeom prst="rect">
            <a:avLst/>
          </a:prstGeom>
          <a:noFill/>
          <a:ln>
            <a:noFill/>
          </a:ln>
        </p:spPr>
      </p:pic>
      <p:pic>
        <p:nvPicPr>
          <p:cNvPr descr="C:\Users\anet\Pictures\湿地のお宝カード\サルボウガイCIMG3777.JPG" id="794" name="Google Shape;794;p78"/>
          <p:cNvPicPr preferRelativeResize="0"/>
          <p:nvPr/>
        </p:nvPicPr>
        <p:blipFill rotWithShape="1">
          <a:blip r:embed="rId6">
            <a:alphaModFix/>
          </a:blip>
          <a:srcRect b="0" l="0" r="0" t="0"/>
          <a:stretch/>
        </p:blipFill>
        <p:spPr>
          <a:xfrm>
            <a:off x="394687" y="1764592"/>
            <a:ext cx="2144666" cy="15404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8"/>
          <p:cNvSpPr txBox="1"/>
          <p:nvPr/>
        </p:nvSpPr>
        <p:spPr>
          <a:xfrm>
            <a:off x="2498725" y="6040438"/>
            <a:ext cx="18415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Tahoma"/>
              <a:ea typeface="Tahoma"/>
              <a:cs typeface="Tahoma"/>
              <a:sym typeface="Tahoma"/>
            </a:endParaRPr>
          </a:p>
        </p:txBody>
      </p:sp>
      <p:sp>
        <p:nvSpPr>
          <p:cNvPr id="172" name="Google Shape;172;p8"/>
          <p:cNvSpPr/>
          <p:nvPr/>
        </p:nvSpPr>
        <p:spPr>
          <a:xfrm>
            <a:off x="457200" y="228600"/>
            <a:ext cx="6844800" cy="57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Times New Roman"/>
                <a:ea typeface="Times New Roman"/>
                <a:cs typeface="Times New Roman"/>
                <a:sym typeface="Times New Roman"/>
              </a:rPr>
              <a:t>米子水鳥公園の維持すべき環境</a:t>
            </a:r>
            <a:endParaRPr/>
          </a:p>
        </p:txBody>
      </p:sp>
      <p:sp>
        <p:nvSpPr>
          <p:cNvPr id="173" name="Google Shape;173;p8"/>
          <p:cNvSpPr/>
          <p:nvPr/>
        </p:nvSpPr>
        <p:spPr>
          <a:xfrm>
            <a:off x="395288" y="4652963"/>
            <a:ext cx="8229600"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ja-JP" sz="1600">
                <a:solidFill>
                  <a:schemeClr val="dk1"/>
                </a:solidFill>
                <a:latin typeface="Arial"/>
                <a:ea typeface="Arial"/>
                <a:cs typeface="Arial"/>
                <a:sym typeface="Arial"/>
              </a:rPr>
              <a:t>特に夏には、中海本体では見られなくなったリュウノヒゲモ(</a:t>
            </a:r>
            <a:r>
              <a:rPr i="1" lang="ja-JP" sz="1600">
                <a:solidFill>
                  <a:schemeClr val="dk1"/>
                </a:solidFill>
                <a:latin typeface="Arial"/>
                <a:ea typeface="Arial"/>
                <a:cs typeface="Arial"/>
                <a:sym typeface="Arial"/>
              </a:rPr>
              <a:t>Potamogeton pectinatus</a:t>
            </a:r>
            <a:r>
              <a:rPr lang="ja-JP" sz="1600">
                <a:solidFill>
                  <a:schemeClr val="dk1"/>
                </a:solidFill>
                <a:latin typeface="Arial"/>
                <a:ea typeface="Arial"/>
                <a:cs typeface="Arial"/>
                <a:sym typeface="Arial"/>
              </a:rPr>
              <a:t>)を中心とした水草の群落が池一面に形成され、カルガモ(</a:t>
            </a:r>
            <a:r>
              <a:rPr i="1" lang="ja-JP" sz="1600">
                <a:solidFill>
                  <a:schemeClr val="dk1"/>
                </a:solidFill>
                <a:latin typeface="Arial"/>
                <a:ea typeface="Arial"/>
                <a:cs typeface="Arial"/>
                <a:sym typeface="Arial"/>
              </a:rPr>
              <a:t>Anas poecilorhyncha</a:t>
            </a:r>
            <a:r>
              <a:rPr lang="ja-JP" sz="1600">
                <a:solidFill>
                  <a:schemeClr val="dk1"/>
                </a:solidFill>
                <a:latin typeface="Arial"/>
                <a:ea typeface="Arial"/>
                <a:cs typeface="Arial"/>
                <a:sym typeface="Arial"/>
              </a:rPr>
              <a:t>)、カイツブリ(</a:t>
            </a:r>
            <a:r>
              <a:rPr i="1" lang="ja-JP" sz="1600">
                <a:solidFill>
                  <a:schemeClr val="dk1"/>
                </a:solidFill>
                <a:latin typeface="Arial"/>
                <a:ea typeface="Arial"/>
                <a:cs typeface="Arial"/>
                <a:sym typeface="Arial"/>
              </a:rPr>
              <a:t>Tachybaptus ruficollius</a:t>
            </a:r>
            <a:r>
              <a:rPr lang="ja-JP" sz="1600">
                <a:solidFill>
                  <a:schemeClr val="dk1"/>
                </a:solidFill>
                <a:latin typeface="Arial"/>
                <a:ea typeface="Arial"/>
                <a:cs typeface="Arial"/>
                <a:sym typeface="Arial"/>
              </a:rPr>
              <a:t>)などの鳥類も繁殖している。このほかにも、コオイムシ(</a:t>
            </a:r>
            <a:r>
              <a:rPr i="1" lang="ja-JP" sz="1600">
                <a:solidFill>
                  <a:schemeClr val="dk1"/>
                </a:solidFill>
                <a:latin typeface="Arial"/>
                <a:ea typeface="Arial"/>
                <a:cs typeface="Arial"/>
                <a:sym typeface="Arial"/>
              </a:rPr>
              <a:t>Appasus japonicus</a:t>
            </a:r>
            <a:r>
              <a:rPr lang="ja-JP" sz="1600">
                <a:solidFill>
                  <a:schemeClr val="dk1"/>
                </a:solidFill>
                <a:latin typeface="Arial"/>
                <a:ea typeface="Arial"/>
                <a:cs typeface="Arial"/>
                <a:sym typeface="Arial"/>
              </a:rPr>
              <a:t>)、ムスジイトトンボ(</a:t>
            </a:r>
            <a:r>
              <a:rPr i="1" lang="ja-JP" sz="1600">
                <a:solidFill>
                  <a:schemeClr val="dk1"/>
                </a:solidFill>
                <a:latin typeface="Arial"/>
                <a:ea typeface="Arial"/>
                <a:cs typeface="Arial"/>
                <a:sym typeface="Arial"/>
              </a:rPr>
              <a:t>Cercion sexlineatum</a:t>
            </a:r>
            <a:r>
              <a:rPr lang="ja-JP" sz="1600">
                <a:solidFill>
                  <a:schemeClr val="dk1"/>
                </a:solidFill>
                <a:latin typeface="Arial"/>
                <a:ea typeface="Arial"/>
                <a:cs typeface="Arial"/>
                <a:sym typeface="Arial"/>
              </a:rPr>
              <a:t>)など、中海では米子水鳥公園周辺でしか報告されていない昆虫も多数生息している。</a:t>
            </a:r>
            <a:endParaRPr/>
          </a:p>
          <a:p>
            <a:pPr indent="0" lvl="0" marL="0" marR="0" rtl="0" algn="just">
              <a:spcBef>
                <a:spcPts val="0"/>
              </a:spcBef>
              <a:spcAft>
                <a:spcPts val="0"/>
              </a:spcAft>
              <a:buNone/>
            </a:pPr>
            <a:r>
              <a:rPr lang="ja-JP" sz="1600">
                <a:solidFill>
                  <a:schemeClr val="dk1"/>
                </a:solidFill>
                <a:latin typeface="Arial"/>
                <a:ea typeface="Arial"/>
                <a:cs typeface="Arial"/>
                <a:sym typeface="Arial"/>
              </a:rPr>
              <a:t>米子水鳥公園の環境管理は、コハクチョウや水鳥だけでなく、湿地の生態系全体を保全することを目的としている。</a:t>
            </a:r>
            <a:endParaRPr/>
          </a:p>
        </p:txBody>
      </p:sp>
      <p:pic>
        <p:nvPicPr>
          <p:cNvPr id="174" name="Google Shape;174;p8"/>
          <p:cNvPicPr preferRelativeResize="0"/>
          <p:nvPr/>
        </p:nvPicPr>
        <p:blipFill rotWithShape="1">
          <a:blip r:embed="rId3">
            <a:alphaModFix/>
          </a:blip>
          <a:srcRect b="0" l="0" r="0" t="0"/>
          <a:stretch/>
        </p:blipFill>
        <p:spPr>
          <a:xfrm>
            <a:off x="6019800" y="2971800"/>
            <a:ext cx="2408238" cy="1587500"/>
          </a:xfrm>
          <a:prstGeom prst="rect">
            <a:avLst/>
          </a:prstGeom>
          <a:noFill/>
          <a:ln>
            <a:noFill/>
          </a:ln>
        </p:spPr>
      </p:pic>
      <p:grpSp>
        <p:nvGrpSpPr>
          <p:cNvPr id="175" name="Google Shape;175;p8"/>
          <p:cNvGrpSpPr/>
          <p:nvPr/>
        </p:nvGrpSpPr>
        <p:grpSpPr>
          <a:xfrm>
            <a:off x="3276600" y="1066800"/>
            <a:ext cx="2209800" cy="1676400"/>
            <a:chOff x="2064" y="672"/>
            <a:chExt cx="1344" cy="1094"/>
          </a:xfrm>
        </p:grpSpPr>
        <p:pic>
          <p:nvPicPr>
            <p:cNvPr id="176" name="Google Shape;176;p8"/>
            <p:cNvPicPr preferRelativeResize="0"/>
            <p:nvPr/>
          </p:nvPicPr>
          <p:blipFill rotWithShape="1">
            <a:blip r:embed="rId4">
              <a:alphaModFix/>
            </a:blip>
            <a:srcRect b="0" l="0" r="0" t="0"/>
            <a:stretch/>
          </p:blipFill>
          <p:spPr>
            <a:xfrm>
              <a:off x="2064" y="672"/>
              <a:ext cx="1344" cy="1094"/>
            </a:xfrm>
            <a:prstGeom prst="rect">
              <a:avLst/>
            </a:prstGeom>
            <a:noFill/>
            <a:ln>
              <a:noFill/>
            </a:ln>
          </p:spPr>
        </p:pic>
        <p:sp>
          <p:nvSpPr>
            <p:cNvPr id="177" name="Google Shape;177;p8"/>
            <p:cNvSpPr/>
            <p:nvPr/>
          </p:nvSpPr>
          <p:spPr>
            <a:xfrm>
              <a:off x="2160" y="1584"/>
              <a:ext cx="1077" cy="1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700">
                  <a:solidFill>
                    <a:schemeClr val="lt1"/>
                  </a:solidFill>
                  <a:latin typeface="Century"/>
                  <a:ea typeface="Century"/>
                  <a:cs typeface="Century"/>
                  <a:sym typeface="Century"/>
                </a:rPr>
                <a:t>ムスジイトトンボ(</a:t>
              </a:r>
              <a:r>
                <a:rPr i="1" lang="ja-JP" sz="700">
                  <a:solidFill>
                    <a:schemeClr val="lt1"/>
                  </a:solidFill>
                  <a:latin typeface="Century"/>
                  <a:ea typeface="Century"/>
                  <a:cs typeface="Century"/>
                  <a:sym typeface="Century"/>
                </a:rPr>
                <a:t>Cercion sexlineatum</a:t>
              </a:r>
              <a:endParaRPr/>
            </a:p>
          </p:txBody>
        </p:sp>
      </p:grpSp>
      <p:pic>
        <p:nvPicPr>
          <p:cNvPr id="178" name="Google Shape;178;p8"/>
          <p:cNvPicPr preferRelativeResize="0"/>
          <p:nvPr/>
        </p:nvPicPr>
        <p:blipFill rotWithShape="1">
          <a:blip r:embed="rId5">
            <a:alphaModFix/>
          </a:blip>
          <a:srcRect b="0" l="0" r="0" t="0"/>
          <a:stretch/>
        </p:blipFill>
        <p:spPr>
          <a:xfrm>
            <a:off x="6019800" y="1066800"/>
            <a:ext cx="2362200" cy="1771650"/>
          </a:xfrm>
          <a:prstGeom prst="rect">
            <a:avLst/>
          </a:prstGeom>
          <a:noFill/>
          <a:ln>
            <a:noFill/>
          </a:ln>
        </p:spPr>
      </p:pic>
      <p:grpSp>
        <p:nvGrpSpPr>
          <p:cNvPr id="179" name="Google Shape;179;p8"/>
          <p:cNvGrpSpPr/>
          <p:nvPr/>
        </p:nvGrpSpPr>
        <p:grpSpPr>
          <a:xfrm>
            <a:off x="581570" y="1027113"/>
            <a:ext cx="2370138" cy="1606550"/>
            <a:chOff x="864" y="672"/>
            <a:chExt cx="1614" cy="1204"/>
          </a:xfrm>
        </p:grpSpPr>
        <p:pic>
          <p:nvPicPr>
            <p:cNvPr id="180" name="Google Shape;180;p8"/>
            <p:cNvPicPr preferRelativeResize="0"/>
            <p:nvPr/>
          </p:nvPicPr>
          <p:blipFill rotWithShape="1">
            <a:blip r:embed="rId6">
              <a:alphaModFix/>
            </a:blip>
            <a:srcRect b="0" l="0" r="0" t="0"/>
            <a:stretch/>
          </p:blipFill>
          <p:spPr>
            <a:xfrm>
              <a:off x="864" y="672"/>
              <a:ext cx="1536" cy="1204"/>
            </a:xfrm>
            <a:prstGeom prst="rect">
              <a:avLst/>
            </a:prstGeom>
            <a:noFill/>
            <a:ln>
              <a:noFill/>
            </a:ln>
          </p:spPr>
        </p:pic>
        <p:sp>
          <p:nvSpPr>
            <p:cNvPr id="181" name="Google Shape;181;p8"/>
            <p:cNvSpPr/>
            <p:nvPr/>
          </p:nvSpPr>
          <p:spPr>
            <a:xfrm>
              <a:off x="913" y="1680"/>
              <a:ext cx="1565" cy="1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900">
                  <a:solidFill>
                    <a:schemeClr val="lt1"/>
                  </a:solidFill>
                  <a:latin typeface="Century"/>
                  <a:ea typeface="Century"/>
                  <a:cs typeface="Century"/>
                  <a:sym typeface="Century"/>
                </a:rPr>
                <a:t>リュウノヒゲモ(</a:t>
              </a:r>
              <a:r>
                <a:rPr i="1" lang="ja-JP" sz="900">
                  <a:solidFill>
                    <a:schemeClr val="lt1"/>
                  </a:solidFill>
                  <a:latin typeface="Century"/>
                  <a:ea typeface="Century"/>
                  <a:cs typeface="Century"/>
                  <a:sym typeface="Century"/>
                </a:rPr>
                <a:t>Potamogeton pectinatus</a:t>
              </a:r>
              <a:endParaRPr/>
            </a:p>
          </p:txBody>
        </p:sp>
      </p:grpSp>
      <p:sp>
        <p:nvSpPr>
          <p:cNvPr id="182" name="Google Shape;182;p8"/>
          <p:cNvSpPr/>
          <p:nvPr/>
        </p:nvSpPr>
        <p:spPr>
          <a:xfrm>
            <a:off x="6411913" y="2349500"/>
            <a:ext cx="2301875" cy="168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i="1" sz="500">
              <a:solidFill>
                <a:schemeClr val="lt1"/>
              </a:solidFill>
              <a:latin typeface="Century"/>
              <a:ea typeface="Century"/>
              <a:cs typeface="Century"/>
              <a:sym typeface="Century"/>
            </a:endParaRPr>
          </a:p>
        </p:txBody>
      </p:sp>
      <p:pic>
        <p:nvPicPr>
          <p:cNvPr id="183" name="Google Shape;183;p8"/>
          <p:cNvPicPr preferRelativeResize="0"/>
          <p:nvPr/>
        </p:nvPicPr>
        <p:blipFill rotWithShape="1">
          <a:blip r:embed="rId7">
            <a:alphaModFix/>
          </a:blip>
          <a:srcRect b="0" l="0" r="0" t="0"/>
          <a:stretch/>
        </p:blipFill>
        <p:spPr>
          <a:xfrm>
            <a:off x="3287713" y="2928938"/>
            <a:ext cx="2286000" cy="1579562"/>
          </a:xfrm>
          <a:prstGeom prst="rect">
            <a:avLst/>
          </a:prstGeom>
          <a:noFill/>
          <a:ln>
            <a:noFill/>
          </a:ln>
        </p:spPr>
      </p:pic>
      <p:sp>
        <p:nvSpPr>
          <p:cNvPr id="184" name="Google Shape;184;p8"/>
          <p:cNvSpPr/>
          <p:nvPr/>
        </p:nvSpPr>
        <p:spPr>
          <a:xfrm>
            <a:off x="4735513" y="3843338"/>
            <a:ext cx="898525" cy="5032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900">
                <a:solidFill>
                  <a:schemeClr val="lt1"/>
                </a:solidFill>
                <a:latin typeface="Century"/>
                <a:ea typeface="Century"/>
                <a:cs typeface="Century"/>
                <a:sym typeface="Century"/>
              </a:rPr>
              <a:t>コオイムシ(</a:t>
            </a:r>
            <a:r>
              <a:rPr i="1" lang="ja-JP" sz="900">
                <a:solidFill>
                  <a:schemeClr val="lt1"/>
                </a:solidFill>
                <a:latin typeface="Century"/>
                <a:ea typeface="Century"/>
                <a:cs typeface="Century"/>
                <a:sym typeface="Century"/>
              </a:rPr>
              <a:t>Appasus japonicus</a:t>
            </a:r>
            <a:endParaRPr i="1" sz="900">
              <a:solidFill>
                <a:schemeClr val="lt1"/>
              </a:solidFill>
              <a:latin typeface="Century"/>
              <a:ea typeface="Century"/>
              <a:cs typeface="Century"/>
              <a:sym typeface="Century"/>
            </a:endParaRPr>
          </a:p>
        </p:txBody>
      </p:sp>
      <p:pic>
        <p:nvPicPr>
          <p:cNvPr id="185" name="Google Shape;185;p8"/>
          <p:cNvPicPr preferRelativeResize="0"/>
          <p:nvPr/>
        </p:nvPicPr>
        <p:blipFill rotWithShape="1">
          <a:blip r:embed="rId8">
            <a:alphaModFix/>
          </a:blip>
          <a:srcRect b="0" l="0" r="0" t="0"/>
          <a:stretch/>
        </p:blipFill>
        <p:spPr>
          <a:xfrm>
            <a:off x="468313" y="2852738"/>
            <a:ext cx="2309812" cy="1622425"/>
          </a:xfrm>
          <a:prstGeom prst="rect">
            <a:avLst/>
          </a:prstGeom>
          <a:noFill/>
          <a:ln>
            <a:noFill/>
          </a:ln>
        </p:spPr>
      </p:pic>
      <p:sp>
        <p:nvSpPr>
          <p:cNvPr id="186" name="Google Shape;186;p8"/>
          <p:cNvSpPr/>
          <p:nvPr/>
        </p:nvSpPr>
        <p:spPr>
          <a:xfrm>
            <a:off x="1382713" y="4075113"/>
            <a:ext cx="1544637" cy="2301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ja-JP" sz="900">
                <a:solidFill>
                  <a:schemeClr val="lt1"/>
                </a:solidFill>
                <a:latin typeface="Arial"/>
                <a:ea typeface="Arial"/>
                <a:cs typeface="Arial"/>
                <a:sym typeface="Arial"/>
              </a:rPr>
              <a:t>メダカOrizias latipes latipes</a:t>
            </a:r>
            <a:endParaRPr/>
          </a:p>
        </p:txBody>
      </p:sp>
      <p:sp>
        <p:nvSpPr>
          <p:cNvPr id="187" name="Google Shape;187;p8"/>
          <p:cNvSpPr/>
          <p:nvPr/>
        </p:nvSpPr>
        <p:spPr>
          <a:xfrm>
            <a:off x="6477000" y="2590800"/>
            <a:ext cx="1630363" cy="198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700">
                <a:solidFill>
                  <a:schemeClr val="lt1"/>
                </a:solidFill>
                <a:latin typeface="Century"/>
                <a:ea typeface="Century"/>
                <a:cs typeface="Century"/>
                <a:sym typeface="Century"/>
              </a:rPr>
              <a:t>カイツブリ(</a:t>
            </a:r>
            <a:r>
              <a:rPr i="1" lang="ja-JP" sz="700">
                <a:solidFill>
                  <a:schemeClr val="lt1"/>
                </a:solidFill>
                <a:latin typeface="Century"/>
                <a:ea typeface="Century"/>
                <a:cs typeface="Century"/>
                <a:sym typeface="Century"/>
              </a:rPr>
              <a:t>Tachybaptus ruficollius</a:t>
            </a:r>
            <a:endParaRPr/>
          </a:p>
        </p:txBody>
      </p:sp>
      <p:sp>
        <p:nvSpPr>
          <p:cNvPr id="188" name="Google Shape;188;p8"/>
          <p:cNvSpPr/>
          <p:nvPr/>
        </p:nvSpPr>
        <p:spPr>
          <a:xfrm>
            <a:off x="7092950" y="4221163"/>
            <a:ext cx="1235075" cy="36671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ja-JP" sz="900">
                <a:solidFill>
                  <a:srgbClr val="FFFFFF"/>
                </a:solidFill>
                <a:latin typeface="Arial"/>
                <a:ea typeface="Arial"/>
                <a:cs typeface="Arial"/>
                <a:sym typeface="Arial"/>
              </a:rPr>
              <a:t>ウラギクAster tripolium</a:t>
            </a:r>
            <a:r>
              <a:rPr lang="ja-JP" sz="1800">
                <a:solidFill>
                  <a:schemeClr val="dk1"/>
                </a:solidFill>
                <a:latin typeface="Arial"/>
                <a:ea typeface="Arial"/>
                <a:cs typeface="Arial"/>
                <a:sym typeface="Arial"/>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9"/>
          <p:cNvSpPr txBox="1"/>
          <p:nvPr/>
        </p:nvSpPr>
        <p:spPr>
          <a:xfrm>
            <a:off x="2498725" y="6040438"/>
            <a:ext cx="18415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Tahoma"/>
              <a:ea typeface="Tahoma"/>
              <a:cs typeface="Tahoma"/>
              <a:sym typeface="Tahoma"/>
            </a:endParaRPr>
          </a:p>
        </p:txBody>
      </p:sp>
      <p:sp>
        <p:nvSpPr>
          <p:cNvPr id="195" name="Google Shape;195;p9"/>
          <p:cNvSpPr/>
          <p:nvPr/>
        </p:nvSpPr>
        <p:spPr>
          <a:xfrm>
            <a:off x="457200" y="228600"/>
            <a:ext cx="5867400" cy="579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Times New Roman"/>
                <a:ea typeface="Times New Roman"/>
                <a:cs typeface="Times New Roman"/>
                <a:sym typeface="Times New Roman"/>
              </a:rPr>
              <a:t>米子水鳥公園の維持すべき環境</a:t>
            </a:r>
            <a:endParaRPr/>
          </a:p>
        </p:txBody>
      </p:sp>
      <p:sp>
        <p:nvSpPr>
          <p:cNvPr id="196" name="Google Shape;196;p9"/>
          <p:cNvSpPr/>
          <p:nvPr/>
        </p:nvSpPr>
        <p:spPr>
          <a:xfrm>
            <a:off x="395288" y="4652963"/>
            <a:ext cx="8229600"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ja-JP" sz="1600">
                <a:solidFill>
                  <a:schemeClr val="dk1"/>
                </a:solidFill>
                <a:latin typeface="Arial"/>
                <a:ea typeface="Arial"/>
                <a:cs typeface="Arial"/>
                <a:sym typeface="Arial"/>
              </a:rPr>
              <a:t>特に夏には、中海本体では見られなくなったリュウノヒゲモ(</a:t>
            </a:r>
            <a:r>
              <a:rPr i="1" lang="ja-JP" sz="1600">
                <a:solidFill>
                  <a:schemeClr val="dk1"/>
                </a:solidFill>
                <a:latin typeface="Arial"/>
                <a:ea typeface="Arial"/>
                <a:cs typeface="Arial"/>
                <a:sym typeface="Arial"/>
              </a:rPr>
              <a:t>Potamogeton pectinatus</a:t>
            </a:r>
            <a:r>
              <a:rPr lang="ja-JP" sz="1600">
                <a:solidFill>
                  <a:schemeClr val="dk1"/>
                </a:solidFill>
                <a:latin typeface="Arial"/>
                <a:ea typeface="Arial"/>
                <a:cs typeface="Arial"/>
                <a:sym typeface="Arial"/>
              </a:rPr>
              <a:t>)を中心とした水草の群落が池一面に形成され、カルガモ(</a:t>
            </a:r>
            <a:r>
              <a:rPr i="1" lang="ja-JP" sz="1600">
                <a:solidFill>
                  <a:schemeClr val="dk1"/>
                </a:solidFill>
                <a:latin typeface="Arial"/>
                <a:ea typeface="Arial"/>
                <a:cs typeface="Arial"/>
                <a:sym typeface="Arial"/>
              </a:rPr>
              <a:t>Anas poecilorhyncha</a:t>
            </a:r>
            <a:r>
              <a:rPr lang="ja-JP" sz="1600">
                <a:solidFill>
                  <a:schemeClr val="dk1"/>
                </a:solidFill>
                <a:latin typeface="Arial"/>
                <a:ea typeface="Arial"/>
                <a:cs typeface="Arial"/>
                <a:sym typeface="Arial"/>
              </a:rPr>
              <a:t>)、カイツブリ(</a:t>
            </a:r>
            <a:r>
              <a:rPr i="1" lang="ja-JP" sz="1600">
                <a:solidFill>
                  <a:schemeClr val="dk1"/>
                </a:solidFill>
                <a:latin typeface="Arial"/>
                <a:ea typeface="Arial"/>
                <a:cs typeface="Arial"/>
                <a:sym typeface="Arial"/>
              </a:rPr>
              <a:t>Tachybaptus ruficollius</a:t>
            </a:r>
            <a:r>
              <a:rPr lang="ja-JP" sz="1600">
                <a:solidFill>
                  <a:schemeClr val="dk1"/>
                </a:solidFill>
                <a:latin typeface="Arial"/>
                <a:ea typeface="Arial"/>
                <a:cs typeface="Arial"/>
                <a:sym typeface="Arial"/>
              </a:rPr>
              <a:t>)などの鳥類も繁殖している。このほかにも、コオイムシ(</a:t>
            </a:r>
            <a:r>
              <a:rPr i="1" lang="ja-JP" sz="1600">
                <a:solidFill>
                  <a:schemeClr val="dk1"/>
                </a:solidFill>
                <a:latin typeface="Arial"/>
                <a:ea typeface="Arial"/>
                <a:cs typeface="Arial"/>
                <a:sym typeface="Arial"/>
              </a:rPr>
              <a:t>Appasus japonicus</a:t>
            </a:r>
            <a:r>
              <a:rPr lang="ja-JP" sz="1600">
                <a:solidFill>
                  <a:schemeClr val="dk1"/>
                </a:solidFill>
                <a:latin typeface="Arial"/>
                <a:ea typeface="Arial"/>
                <a:cs typeface="Arial"/>
                <a:sym typeface="Arial"/>
              </a:rPr>
              <a:t>)、ムスジイトトンボ(</a:t>
            </a:r>
            <a:r>
              <a:rPr i="1" lang="ja-JP" sz="1600">
                <a:solidFill>
                  <a:schemeClr val="dk1"/>
                </a:solidFill>
                <a:latin typeface="Arial"/>
                <a:ea typeface="Arial"/>
                <a:cs typeface="Arial"/>
                <a:sym typeface="Arial"/>
              </a:rPr>
              <a:t>Cercion sexlineatum</a:t>
            </a:r>
            <a:r>
              <a:rPr lang="ja-JP" sz="1600">
                <a:solidFill>
                  <a:schemeClr val="dk1"/>
                </a:solidFill>
                <a:latin typeface="Arial"/>
                <a:ea typeface="Arial"/>
                <a:cs typeface="Arial"/>
                <a:sym typeface="Arial"/>
              </a:rPr>
              <a:t>)など、中海では米子水鳥公園周辺でしか報告されていない昆虫も多数生息している。</a:t>
            </a:r>
            <a:endParaRPr/>
          </a:p>
          <a:p>
            <a:pPr indent="0" lvl="0" marL="0" marR="0" rtl="0" algn="just">
              <a:spcBef>
                <a:spcPts val="0"/>
              </a:spcBef>
              <a:spcAft>
                <a:spcPts val="0"/>
              </a:spcAft>
              <a:buNone/>
            </a:pPr>
            <a:r>
              <a:rPr lang="ja-JP" sz="1600">
                <a:solidFill>
                  <a:schemeClr val="dk1"/>
                </a:solidFill>
                <a:latin typeface="Arial"/>
                <a:ea typeface="Arial"/>
                <a:cs typeface="Arial"/>
                <a:sym typeface="Arial"/>
              </a:rPr>
              <a:t>米子水鳥公園の環境管理は、コハクチョウや水鳥だけでなく、湿地の生態系全体を保全することを目的としている。</a:t>
            </a:r>
            <a:endParaRPr/>
          </a:p>
        </p:txBody>
      </p:sp>
      <p:pic>
        <p:nvPicPr>
          <p:cNvPr id="197" name="Google Shape;197;p9"/>
          <p:cNvPicPr preferRelativeResize="0"/>
          <p:nvPr/>
        </p:nvPicPr>
        <p:blipFill rotWithShape="1">
          <a:blip r:embed="rId3">
            <a:alphaModFix/>
          </a:blip>
          <a:srcRect b="0" l="0" r="0" t="0"/>
          <a:stretch/>
        </p:blipFill>
        <p:spPr>
          <a:xfrm>
            <a:off x="6019800" y="2971800"/>
            <a:ext cx="2408238" cy="1587500"/>
          </a:xfrm>
          <a:prstGeom prst="rect">
            <a:avLst/>
          </a:prstGeom>
          <a:noFill/>
          <a:ln>
            <a:noFill/>
          </a:ln>
        </p:spPr>
      </p:pic>
      <p:grpSp>
        <p:nvGrpSpPr>
          <p:cNvPr id="198" name="Google Shape;198;p9"/>
          <p:cNvGrpSpPr/>
          <p:nvPr/>
        </p:nvGrpSpPr>
        <p:grpSpPr>
          <a:xfrm>
            <a:off x="3276600" y="1066800"/>
            <a:ext cx="2209800" cy="1676400"/>
            <a:chOff x="2064" y="672"/>
            <a:chExt cx="1344" cy="1094"/>
          </a:xfrm>
        </p:grpSpPr>
        <p:pic>
          <p:nvPicPr>
            <p:cNvPr id="199" name="Google Shape;199;p9"/>
            <p:cNvPicPr preferRelativeResize="0"/>
            <p:nvPr/>
          </p:nvPicPr>
          <p:blipFill rotWithShape="1">
            <a:blip r:embed="rId4">
              <a:alphaModFix/>
            </a:blip>
            <a:srcRect b="0" l="0" r="0" t="0"/>
            <a:stretch/>
          </p:blipFill>
          <p:spPr>
            <a:xfrm>
              <a:off x="2064" y="672"/>
              <a:ext cx="1344" cy="1094"/>
            </a:xfrm>
            <a:prstGeom prst="rect">
              <a:avLst/>
            </a:prstGeom>
            <a:noFill/>
            <a:ln>
              <a:noFill/>
            </a:ln>
          </p:spPr>
        </p:pic>
        <p:sp>
          <p:nvSpPr>
            <p:cNvPr id="200" name="Google Shape;200;p9"/>
            <p:cNvSpPr/>
            <p:nvPr/>
          </p:nvSpPr>
          <p:spPr>
            <a:xfrm>
              <a:off x="2160" y="1584"/>
              <a:ext cx="1077" cy="1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700">
                  <a:solidFill>
                    <a:schemeClr val="lt1"/>
                  </a:solidFill>
                  <a:latin typeface="Century"/>
                  <a:ea typeface="Century"/>
                  <a:cs typeface="Century"/>
                  <a:sym typeface="Century"/>
                </a:rPr>
                <a:t>ムスジイトトンボ(</a:t>
              </a:r>
              <a:r>
                <a:rPr i="1" lang="ja-JP" sz="700">
                  <a:solidFill>
                    <a:schemeClr val="lt1"/>
                  </a:solidFill>
                  <a:latin typeface="Century"/>
                  <a:ea typeface="Century"/>
                  <a:cs typeface="Century"/>
                  <a:sym typeface="Century"/>
                </a:rPr>
                <a:t>Cercion sexlineatum</a:t>
              </a:r>
              <a:endParaRPr/>
            </a:p>
          </p:txBody>
        </p:sp>
      </p:grpSp>
      <p:pic>
        <p:nvPicPr>
          <p:cNvPr id="201" name="Google Shape;201;p9"/>
          <p:cNvPicPr preferRelativeResize="0"/>
          <p:nvPr/>
        </p:nvPicPr>
        <p:blipFill rotWithShape="1">
          <a:blip r:embed="rId5">
            <a:alphaModFix/>
          </a:blip>
          <a:srcRect b="0" l="0" r="0" t="0"/>
          <a:stretch/>
        </p:blipFill>
        <p:spPr>
          <a:xfrm>
            <a:off x="6019800" y="1066800"/>
            <a:ext cx="2362200" cy="1771650"/>
          </a:xfrm>
          <a:prstGeom prst="rect">
            <a:avLst/>
          </a:prstGeom>
          <a:noFill/>
          <a:ln>
            <a:noFill/>
          </a:ln>
        </p:spPr>
      </p:pic>
      <p:grpSp>
        <p:nvGrpSpPr>
          <p:cNvPr id="202" name="Google Shape;202;p9"/>
          <p:cNvGrpSpPr/>
          <p:nvPr/>
        </p:nvGrpSpPr>
        <p:grpSpPr>
          <a:xfrm>
            <a:off x="581570" y="1027113"/>
            <a:ext cx="2370138" cy="1606550"/>
            <a:chOff x="864" y="672"/>
            <a:chExt cx="1614" cy="1204"/>
          </a:xfrm>
        </p:grpSpPr>
        <p:pic>
          <p:nvPicPr>
            <p:cNvPr id="203" name="Google Shape;203;p9"/>
            <p:cNvPicPr preferRelativeResize="0"/>
            <p:nvPr/>
          </p:nvPicPr>
          <p:blipFill rotWithShape="1">
            <a:blip r:embed="rId6">
              <a:alphaModFix/>
            </a:blip>
            <a:srcRect b="0" l="0" r="0" t="0"/>
            <a:stretch/>
          </p:blipFill>
          <p:spPr>
            <a:xfrm>
              <a:off x="864" y="672"/>
              <a:ext cx="1536" cy="1204"/>
            </a:xfrm>
            <a:prstGeom prst="rect">
              <a:avLst/>
            </a:prstGeom>
            <a:noFill/>
            <a:ln>
              <a:noFill/>
            </a:ln>
          </p:spPr>
        </p:pic>
        <p:sp>
          <p:nvSpPr>
            <p:cNvPr id="204" name="Google Shape;204;p9"/>
            <p:cNvSpPr/>
            <p:nvPr/>
          </p:nvSpPr>
          <p:spPr>
            <a:xfrm>
              <a:off x="913" y="1680"/>
              <a:ext cx="1565" cy="1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900">
                  <a:solidFill>
                    <a:schemeClr val="lt1"/>
                  </a:solidFill>
                  <a:latin typeface="Century"/>
                  <a:ea typeface="Century"/>
                  <a:cs typeface="Century"/>
                  <a:sym typeface="Century"/>
                </a:rPr>
                <a:t>リュウノヒゲモ(</a:t>
              </a:r>
              <a:r>
                <a:rPr i="1" lang="ja-JP" sz="900">
                  <a:solidFill>
                    <a:schemeClr val="lt1"/>
                  </a:solidFill>
                  <a:latin typeface="Century"/>
                  <a:ea typeface="Century"/>
                  <a:cs typeface="Century"/>
                  <a:sym typeface="Century"/>
                </a:rPr>
                <a:t>Potamogeton pectinatus</a:t>
              </a:r>
              <a:endParaRPr/>
            </a:p>
          </p:txBody>
        </p:sp>
      </p:grpSp>
      <p:sp>
        <p:nvSpPr>
          <p:cNvPr id="205" name="Google Shape;205;p9"/>
          <p:cNvSpPr/>
          <p:nvPr/>
        </p:nvSpPr>
        <p:spPr>
          <a:xfrm>
            <a:off x="6411913" y="2349500"/>
            <a:ext cx="2301875" cy="168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i="1" sz="500">
              <a:solidFill>
                <a:schemeClr val="lt1"/>
              </a:solidFill>
              <a:latin typeface="Century"/>
              <a:ea typeface="Century"/>
              <a:cs typeface="Century"/>
              <a:sym typeface="Century"/>
            </a:endParaRPr>
          </a:p>
        </p:txBody>
      </p:sp>
      <p:pic>
        <p:nvPicPr>
          <p:cNvPr id="206" name="Google Shape;206;p9"/>
          <p:cNvPicPr preferRelativeResize="0"/>
          <p:nvPr/>
        </p:nvPicPr>
        <p:blipFill rotWithShape="1">
          <a:blip r:embed="rId7">
            <a:alphaModFix/>
          </a:blip>
          <a:srcRect b="0" l="0" r="0" t="0"/>
          <a:stretch/>
        </p:blipFill>
        <p:spPr>
          <a:xfrm>
            <a:off x="3287713" y="2928938"/>
            <a:ext cx="2286000" cy="1579562"/>
          </a:xfrm>
          <a:prstGeom prst="rect">
            <a:avLst/>
          </a:prstGeom>
          <a:noFill/>
          <a:ln>
            <a:noFill/>
          </a:ln>
        </p:spPr>
      </p:pic>
      <p:sp>
        <p:nvSpPr>
          <p:cNvPr id="207" name="Google Shape;207;p9"/>
          <p:cNvSpPr/>
          <p:nvPr/>
        </p:nvSpPr>
        <p:spPr>
          <a:xfrm>
            <a:off x="4735513" y="3843338"/>
            <a:ext cx="898525" cy="5032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900">
                <a:solidFill>
                  <a:schemeClr val="lt1"/>
                </a:solidFill>
                <a:latin typeface="Century"/>
                <a:ea typeface="Century"/>
                <a:cs typeface="Century"/>
                <a:sym typeface="Century"/>
              </a:rPr>
              <a:t>コオイムシ(</a:t>
            </a:r>
            <a:r>
              <a:rPr i="1" lang="ja-JP" sz="900">
                <a:solidFill>
                  <a:schemeClr val="lt1"/>
                </a:solidFill>
                <a:latin typeface="Century"/>
                <a:ea typeface="Century"/>
                <a:cs typeface="Century"/>
                <a:sym typeface="Century"/>
              </a:rPr>
              <a:t>Appasus japonicus</a:t>
            </a:r>
            <a:endParaRPr i="1" sz="900">
              <a:solidFill>
                <a:schemeClr val="lt1"/>
              </a:solidFill>
              <a:latin typeface="Century"/>
              <a:ea typeface="Century"/>
              <a:cs typeface="Century"/>
              <a:sym typeface="Century"/>
            </a:endParaRPr>
          </a:p>
        </p:txBody>
      </p:sp>
      <p:pic>
        <p:nvPicPr>
          <p:cNvPr id="208" name="Google Shape;208;p9"/>
          <p:cNvPicPr preferRelativeResize="0"/>
          <p:nvPr/>
        </p:nvPicPr>
        <p:blipFill rotWithShape="1">
          <a:blip r:embed="rId8">
            <a:alphaModFix/>
          </a:blip>
          <a:srcRect b="0" l="0" r="0" t="0"/>
          <a:stretch/>
        </p:blipFill>
        <p:spPr>
          <a:xfrm>
            <a:off x="468313" y="2852738"/>
            <a:ext cx="2309812" cy="1622425"/>
          </a:xfrm>
          <a:prstGeom prst="rect">
            <a:avLst/>
          </a:prstGeom>
          <a:noFill/>
          <a:ln>
            <a:noFill/>
          </a:ln>
        </p:spPr>
      </p:pic>
      <p:sp>
        <p:nvSpPr>
          <p:cNvPr id="209" name="Google Shape;209;p9"/>
          <p:cNvSpPr/>
          <p:nvPr/>
        </p:nvSpPr>
        <p:spPr>
          <a:xfrm>
            <a:off x="1382713" y="4075113"/>
            <a:ext cx="1544637" cy="2301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ja-JP" sz="900">
                <a:solidFill>
                  <a:schemeClr val="lt1"/>
                </a:solidFill>
                <a:latin typeface="Arial"/>
                <a:ea typeface="Arial"/>
                <a:cs typeface="Arial"/>
                <a:sym typeface="Arial"/>
              </a:rPr>
              <a:t>メダカOrizias latipes latipes</a:t>
            </a:r>
            <a:endParaRPr/>
          </a:p>
        </p:txBody>
      </p:sp>
      <p:sp>
        <p:nvSpPr>
          <p:cNvPr id="210" name="Google Shape;210;p9"/>
          <p:cNvSpPr/>
          <p:nvPr/>
        </p:nvSpPr>
        <p:spPr>
          <a:xfrm>
            <a:off x="6477000" y="2590800"/>
            <a:ext cx="1630363" cy="198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700">
                <a:solidFill>
                  <a:schemeClr val="lt1"/>
                </a:solidFill>
                <a:latin typeface="Century"/>
                <a:ea typeface="Century"/>
                <a:cs typeface="Century"/>
                <a:sym typeface="Century"/>
              </a:rPr>
              <a:t>カイツブリ(</a:t>
            </a:r>
            <a:r>
              <a:rPr i="1" lang="ja-JP" sz="700">
                <a:solidFill>
                  <a:schemeClr val="lt1"/>
                </a:solidFill>
                <a:latin typeface="Century"/>
                <a:ea typeface="Century"/>
                <a:cs typeface="Century"/>
                <a:sym typeface="Century"/>
              </a:rPr>
              <a:t>Tachybaptus ruficollius</a:t>
            </a:r>
            <a:endParaRPr/>
          </a:p>
        </p:txBody>
      </p:sp>
      <p:sp>
        <p:nvSpPr>
          <p:cNvPr id="211" name="Google Shape;211;p9"/>
          <p:cNvSpPr/>
          <p:nvPr/>
        </p:nvSpPr>
        <p:spPr>
          <a:xfrm>
            <a:off x="7092950" y="4221163"/>
            <a:ext cx="1235075" cy="36671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ja-JP" sz="900">
                <a:solidFill>
                  <a:srgbClr val="FFFFFF"/>
                </a:solidFill>
                <a:latin typeface="Arial"/>
                <a:ea typeface="Arial"/>
                <a:cs typeface="Arial"/>
                <a:sym typeface="Arial"/>
              </a:rPr>
              <a:t>ウラギクAster tripolium</a:t>
            </a:r>
            <a:r>
              <a:rPr lang="ja-JP" sz="1800">
                <a:solidFill>
                  <a:schemeClr val="dk1"/>
                </a:solidFill>
                <a:latin typeface="Arial"/>
                <a:ea typeface="Arial"/>
                <a:cs typeface="Arial"/>
                <a:sym typeface="Arial"/>
              </a:rPr>
              <a:t> </a:t>
            </a:r>
            <a:endParaRPr/>
          </a:p>
        </p:txBody>
      </p:sp>
      <p:sp>
        <p:nvSpPr>
          <p:cNvPr id="212" name="Google Shape;212;p9"/>
          <p:cNvSpPr/>
          <p:nvPr/>
        </p:nvSpPr>
        <p:spPr>
          <a:xfrm>
            <a:off x="3653941" y="3068873"/>
            <a:ext cx="1455117" cy="1258416"/>
          </a:xfrm>
          <a:prstGeom prst="mathMultiply">
            <a:avLst>
              <a:gd fmla="val 23520" name="adj1"/>
            </a:avLst>
          </a:prstGeom>
          <a:gradFill>
            <a:gsLst>
              <a:gs pos="0">
                <a:srgbClr val="992D2B"/>
              </a:gs>
              <a:gs pos="80000">
                <a:srgbClr val="C93D39"/>
              </a:gs>
              <a:gs pos="100000">
                <a:srgbClr val="CD3A36"/>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9"/>
          <p:cNvSpPr/>
          <p:nvPr/>
        </p:nvSpPr>
        <p:spPr>
          <a:xfrm>
            <a:off x="1135391" y="3286753"/>
            <a:ext cx="975508" cy="661752"/>
          </a:xfrm>
          <a:prstGeom prst="flowChartExtract">
            <a:avLst/>
          </a:prstGeom>
          <a:solidFill>
            <a:srgbClr val="FF0000"/>
          </a:solidFill>
          <a:ln cap="flat" cmpd="sng" w="25400">
            <a:solidFill>
              <a:srgbClr val="1D1B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9"/>
          <p:cNvSpPr/>
          <p:nvPr/>
        </p:nvSpPr>
        <p:spPr>
          <a:xfrm>
            <a:off x="3641068" y="1363408"/>
            <a:ext cx="1455117" cy="1258416"/>
          </a:xfrm>
          <a:prstGeom prst="mathMultiply">
            <a:avLst>
              <a:gd fmla="val 23520" name="adj1"/>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 name="Google Shape;215;p9"/>
          <p:cNvSpPr/>
          <p:nvPr/>
        </p:nvSpPr>
        <p:spPr>
          <a:xfrm>
            <a:off x="6605196" y="1651236"/>
            <a:ext cx="975508" cy="661752"/>
          </a:xfrm>
          <a:prstGeom prst="flowChartExtract">
            <a:avLst/>
          </a:prstGeom>
          <a:solidFill>
            <a:srgbClr val="FF0000"/>
          </a:solidFill>
          <a:ln cap="flat" cmpd="sng" w="25400">
            <a:solidFill>
              <a:srgbClr val="1D1B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 name="Google Shape;216;p9"/>
          <p:cNvSpPr/>
          <p:nvPr/>
        </p:nvSpPr>
        <p:spPr>
          <a:xfrm>
            <a:off x="1135391" y="1559231"/>
            <a:ext cx="975508" cy="661752"/>
          </a:xfrm>
          <a:prstGeom prst="flowChartExtract">
            <a:avLst/>
          </a:prstGeom>
          <a:solidFill>
            <a:srgbClr val="FF0000"/>
          </a:solidFill>
          <a:ln cap="flat" cmpd="sng" w="25400">
            <a:solidFill>
              <a:srgbClr val="1D1B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9"/>
          <p:cNvSpPr/>
          <p:nvPr/>
        </p:nvSpPr>
        <p:spPr>
          <a:xfrm>
            <a:off x="6477000" y="3181586"/>
            <a:ext cx="1173473" cy="1164989"/>
          </a:xfrm>
          <a:prstGeom prst="donut">
            <a:avLst>
              <a:gd fmla="val 25000" name="adj"/>
            </a:avLst>
          </a:prstGeom>
          <a:solidFill>
            <a:schemeClr val="lt1"/>
          </a:solidFill>
          <a:ln cap="flat" cmpd="sng" w="25400">
            <a:solidFill>
              <a:srgbClr val="538CD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2009-09-30T07:55:08Z</dcterms:created>
  <dc:creator>anet</dc:creator>
</cp:coreProperties>
</file>